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8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3" r:id="rId27"/>
    <p:sldId id="284" r:id="rId28"/>
    <p:sldId id="285" r:id="rId29"/>
    <p:sldId id="286" r:id="rId30"/>
    <p:sldId id="308" r:id="rId31"/>
    <p:sldId id="309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13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0432CE-EC69-4EBD-9847-F89C8DD8D744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PE"/>
        </a:p>
      </dgm:t>
    </dgm:pt>
    <dgm:pt modelId="{B8C80394-44AE-4C89-B132-CDCCC341AD32}">
      <dgm:prSet phldrT="[Texto]"/>
      <dgm:spPr/>
      <dgm:t>
        <a:bodyPr/>
        <a:lstStyle/>
        <a:p>
          <a:r>
            <a:rPr lang="es-PE" dirty="0" smtClean="0"/>
            <a:t>Modelo</a:t>
          </a:r>
          <a:endParaRPr lang="es-PE" dirty="0"/>
        </a:p>
      </dgm:t>
    </dgm:pt>
    <dgm:pt modelId="{B72AC4A9-387E-4D42-8D2F-5ED94350C38C}" type="parTrans" cxnId="{BCE677D5-FA96-490E-905A-4120AD19C74D}">
      <dgm:prSet/>
      <dgm:spPr/>
      <dgm:t>
        <a:bodyPr/>
        <a:lstStyle/>
        <a:p>
          <a:endParaRPr lang="es-PE"/>
        </a:p>
      </dgm:t>
    </dgm:pt>
    <dgm:pt modelId="{4A3852BE-AFB2-4558-96CB-C99248FF5FFE}" type="sibTrans" cxnId="{BCE677D5-FA96-490E-905A-4120AD19C74D}">
      <dgm:prSet/>
      <dgm:spPr/>
      <dgm:t>
        <a:bodyPr/>
        <a:lstStyle/>
        <a:p>
          <a:endParaRPr lang="es-PE"/>
        </a:p>
      </dgm:t>
    </dgm:pt>
    <dgm:pt modelId="{E3FAB268-CF99-427A-AE87-EACD6ED7AD58}">
      <dgm:prSet phldrT="[Texto]"/>
      <dgm:spPr/>
      <dgm:t>
        <a:bodyPr/>
        <a:lstStyle/>
        <a:p>
          <a:r>
            <a:rPr lang="es-PE" dirty="0" smtClean="0"/>
            <a:t>Geometría</a:t>
          </a:r>
          <a:endParaRPr lang="es-PE" dirty="0"/>
        </a:p>
      </dgm:t>
    </dgm:pt>
    <dgm:pt modelId="{D2AC0436-F1F4-43C8-BE18-6126866A1872}" type="parTrans" cxnId="{DA2AEE3B-2895-4869-8DB9-92559ADF845C}">
      <dgm:prSet/>
      <dgm:spPr/>
      <dgm:t>
        <a:bodyPr/>
        <a:lstStyle/>
        <a:p>
          <a:endParaRPr lang="es-PE"/>
        </a:p>
      </dgm:t>
    </dgm:pt>
    <dgm:pt modelId="{1353C190-DC3D-4709-B955-EF99068D245A}" type="sibTrans" cxnId="{DA2AEE3B-2895-4869-8DB9-92559ADF845C}">
      <dgm:prSet/>
      <dgm:spPr/>
      <dgm:t>
        <a:bodyPr/>
        <a:lstStyle/>
        <a:p>
          <a:endParaRPr lang="es-PE"/>
        </a:p>
      </dgm:t>
    </dgm:pt>
    <dgm:pt modelId="{456E79F7-7238-4E01-9CAD-A0AD662BE2BE}">
      <dgm:prSet phldrT="[Texto]"/>
      <dgm:spPr/>
      <dgm:t>
        <a:bodyPr/>
        <a:lstStyle/>
        <a:p>
          <a:r>
            <a:rPr lang="es-PE" dirty="0" smtClean="0"/>
            <a:t>Superficies</a:t>
          </a:r>
          <a:endParaRPr lang="es-PE" dirty="0"/>
        </a:p>
      </dgm:t>
    </dgm:pt>
    <dgm:pt modelId="{E7676B6F-F07E-4B00-B545-9DA729C52422}" type="parTrans" cxnId="{2D684606-6B4B-423B-BC66-4FFFD18C53CC}">
      <dgm:prSet/>
      <dgm:spPr/>
      <dgm:t>
        <a:bodyPr/>
        <a:lstStyle/>
        <a:p>
          <a:endParaRPr lang="es-PE"/>
        </a:p>
      </dgm:t>
    </dgm:pt>
    <dgm:pt modelId="{1390C83A-5062-4B0C-883A-68CAD65EBA2E}" type="sibTrans" cxnId="{2D684606-6B4B-423B-BC66-4FFFD18C53CC}">
      <dgm:prSet/>
      <dgm:spPr/>
      <dgm:t>
        <a:bodyPr/>
        <a:lstStyle/>
        <a:p>
          <a:endParaRPr lang="es-PE"/>
        </a:p>
      </dgm:t>
    </dgm:pt>
    <dgm:pt modelId="{0F9A37B7-8607-4FEB-B878-96EFC4A23B64}">
      <dgm:prSet phldrT="[Texto]"/>
      <dgm:spPr/>
      <dgm:t>
        <a:bodyPr/>
        <a:lstStyle/>
        <a:p>
          <a:r>
            <a:rPr lang="es-PE" dirty="0" smtClean="0"/>
            <a:t>Escena</a:t>
          </a:r>
          <a:endParaRPr lang="es-PE" dirty="0"/>
        </a:p>
      </dgm:t>
    </dgm:pt>
    <dgm:pt modelId="{5DABB051-15BA-4EC2-8AE0-8569CE060797}" type="parTrans" cxnId="{80C32F84-F391-434B-8170-3B2914769E66}">
      <dgm:prSet/>
      <dgm:spPr/>
      <dgm:t>
        <a:bodyPr/>
        <a:lstStyle/>
        <a:p>
          <a:endParaRPr lang="es-PE"/>
        </a:p>
      </dgm:t>
    </dgm:pt>
    <dgm:pt modelId="{726479D8-3B72-44D6-B4A1-17949F868E6A}" type="sibTrans" cxnId="{80C32F84-F391-434B-8170-3B2914769E66}">
      <dgm:prSet/>
      <dgm:spPr/>
      <dgm:t>
        <a:bodyPr/>
        <a:lstStyle/>
        <a:p>
          <a:endParaRPr lang="es-PE"/>
        </a:p>
      </dgm:t>
    </dgm:pt>
    <dgm:pt modelId="{373C8A68-915E-47EC-8DB8-CB9C959AF85F}">
      <dgm:prSet phldrT="[Texto]"/>
      <dgm:spPr/>
      <dgm:t>
        <a:bodyPr/>
        <a:lstStyle/>
        <a:p>
          <a:r>
            <a:rPr lang="es-PE" dirty="0" err="1" smtClean="0"/>
            <a:t>Trans</a:t>
          </a:r>
          <a:r>
            <a:rPr lang="es-PE" dirty="0" smtClean="0"/>
            <a:t>.</a:t>
          </a:r>
          <a:endParaRPr lang="es-PE" dirty="0"/>
        </a:p>
      </dgm:t>
    </dgm:pt>
    <dgm:pt modelId="{FB5B91D1-2762-495D-A3B0-2F677DB8748C}" type="parTrans" cxnId="{40A8BBCB-3A1B-4E82-A0A7-34996C07AC6F}">
      <dgm:prSet/>
      <dgm:spPr/>
      <dgm:t>
        <a:bodyPr/>
        <a:lstStyle/>
        <a:p>
          <a:endParaRPr lang="es-PE"/>
        </a:p>
      </dgm:t>
    </dgm:pt>
    <dgm:pt modelId="{74EA04C7-8130-436A-A3A2-079A0805A318}" type="sibTrans" cxnId="{40A8BBCB-3A1B-4E82-A0A7-34996C07AC6F}">
      <dgm:prSet/>
      <dgm:spPr/>
      <dgm:t>
        <a:bodyPr/>
        <a:lstStyle/>
        <a:p>
          <a:endParaRPr lang="es-PE"/>
        </a:p>
      </dgm:t>
    </dgm:pt>
    <dgm:pt modelId="{EAACCF0D-CFF7-453C-B958-C45D61AE071C}">
      <dgm:prSet phldrT="[Texto]"/>
      <dgm:spPr/>
      <dgm:t>
        <a:bodyPr/>
        <a:lstStyle/>
        <a:p>
          <a:r>
            <a:rPr lang="es-PE" dirty="0" smtClean="0"/>
            <a:t>Vistas</a:t>
          </a:r>
          <a:endParaRPr lang="es-PE" dirty="0"/>
        </a:p>
      </dgm:t>
    </dgm:pt>
    <dgm:pt modelId="{CFA7CC65-8FBA-4E2A-8139-913418C42F37}" type="parTrans" cxnId="{BA060969-1507-4702-9EE6-6344A9B25693}">
      <dgm:prSet/>
      <dgm:spPr/>
      <dgm:t>
        <a:bodyPr/>
        <a:lstStyle/>
        <a:p>
          <a:endParaRPr lang="es-PE"/>
        </a:p>
      </dgm:t>
    </dgm:pt>
    <dgm:pt modelId="{B842F321-C57C-43E2-AF73-A3A1514DC9F4}" type="sibTrans" cxnId="{BA060969-1507-4702-9EE6-6344A9B25693}">
      <dgm:prSet/>
      <dgm:spPr/>
      <dgm:t>
        <a:bodyPr/>
        <a:lstStyle/>
        <a:p>
          <a:endParaRPr lang="es-PE"/>
        </a:p>
      </dgm:t>
    </dgm:pt>
    <dgm:pt modelId="{18D00B42-11A2-4D21-A366-30F01FE6A606}">
      <dgm:prSet phldrT="[Texto]"/>
      <dgm:spPr/>
      <dgm:t>
        <a:bodyPr/>
        <a:lstStyle/>
        <a:p>
          <a:r>
            <a:rPr lang="es-PE" dirty="0" smtClean="0"/>
            <a:t>Realismo</a:t>
          </a:r>
          <a:endParaRPr lang="es-PE" dirty="0"/>
        </a:p>
      </dgm:t>
    </dgm:pt>
    <dgm:pt modelId="{AD1CCE07-AEE0-4499-BBDD-116A921F0A68}" type="parTrans" cxnId="{34229686-0E08-4F72-A72F-7933163FE5FE}">
      <dgm:prSet/>
      <dgm:spPr/>
      <dgm:t>
        <a:bodyPr/>
        <a:lstStyle/>
        <a:p>
          <a:endParaRPr lang="es-PE"/>
        </a:p>
      </dgm:t>
    </dgm:pt>
    <dgm:pt modelId="{7BEE9844-8293-48EC-A627-E5899608E2DA}" type="sibTrans" cxnId="{34229686-0E08-4F72-A72F-7933163FE5FE}">
      <dgm:prSet/>
      <dgm:spPr/>
      <dgm:t>
        <a:bodyPr/>
        <a:lstStyle/>
        <a:p>
          <a:endParaRPr lang="es-PE"/>
        </a:p>
      </dgm:t>
    </dgm:pt>
    <dgm:pt modelId="{3B6B838B-1F32-4A54-AF4E-2CCB6A053389}">
      <dgm:prSet phldrT="[Texto]"/>
      <dgm:spPr/>
      <dgm:t>
        <a:bodyPr/>
        <a:lstStyle/>
        <a:p>
          <a:r>
            <a:rPr lang="es-PE" dirty="0" smtClean="0"/>
            <a:t>Iluminación</a:t>
          </a:r>
          <a:endParaRPr lang="es-PE" dirty="0"/>
        </a:p>
      </dgm:t>
    </dgm:pt>
    <dgm:pt modelId="{62E054B9-C643-407B-912B-0BE7ED535C96}" type="parTrans" cxnId="{62DB9C13-34A2-426B-88FE-4DDBA1D9A02A}">
      <dgm:prSet/>
      <dgm:spPr/>
      <dgm:t>
        <a:bodyPr/>
        <a:lstStyle/>
        <a:p>
          <a:endParaRPr lang="es-PE"/>
        </a:p>
      </dgm:t>
    </dgm:pt>
    <dgm:pt modelId="{9D9255DB-9F52-48F4-9C76-AFE8CD7FA1A0}" type="sibTrans" cxnId="{62DB9C13-34A2-426B-88FE-4DDBA1D9A02A}">
      <dgm:prSet/>
      <dgm:spPr/>
      <dgm:t>
        <a:bodyPr/>
        <a:lstStyle/>
        <a:p>
          <a:endParaRPr lang="es-PE"/>
        </a:p>
      </dgm:t>
    </dgm:pt>
    <dgm:pt modelId="{A687FEFF-4DDC-4729-B553-732D7E620D83}">
      <dgm:prSet phldrT="[Texto]"/>
      <dgm:spPr/>
      <dgm:t>
        <a:bodyPr/>
        <a:lstStyle/>
        <a:p>
          <a:r>
            <a:rPr lang="es-PE" dirty="0" smtClean="0"/>
            <a:t>Física</a:t>
          </a:r>
          <a:endParaRPr lang="es-PE" dirty="0"/>
        </a:p>
      </dgm:t>
    </dgm:pt>
    <dgm:pt modelId="{7FCAC1E0-418A-43EE-B055-17B15BFE113F}" type="parTrans" cxnId="{29E682AF-E68D-4599-A727-1DAE9AF63761}">
      <dgm:prSet/>
      <dgm:spPr/>
      <dgm:t>
        <a:bodyPr/>
        <a:lstStyle/>
        <a:p>
          <a:endParaRPr lang="es-PE"/>
        </a:p>
      </dgm:t>
    </dgm:pt>
    <dgm:pt modelId="{96668E4C-F022-4468-A7C9-2FBEF76DDC64}" type="sibTrans" cxnId="{29E682AF-E68D-4599-A727-1DAE9AF63761}">
      <dgm:prSet/>
      <dgm:spPr/>
      <dgm:t>
        <a:bodyPr/>
        <a:lstStyle/>
        <a:p>
          <a:endParaRPr lang="es-PE"/>
        </a:p>
      </dgm:t>
    </dgm:pt>
    <dgm:pt modelId="{AA77DA4D-5981-4703-9C04-D82B2DCAA0F8}" type="pres">
      <dgm:prSet presAssocID="{FC0432CE-EC69-4EBD-9847-F89C8DD8D744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8543CF75-A74A-4ABD-9D88-107DDC6A2853}" type="pres">
      <dgm:prSet presAssocID="{B8C80394-44AE-4C89-B132-CDCCC341AD32}" presName="compNode" presStyleCnt="0"/>
      <dgm:spPr/>
    </dgm:pt>
    <dgm:pt modelId="{9E242559-BC98-40A2-A6F2-725CE20D89E1}" type="pres">
      <dgm:prSet presAssocID="{B8C80394-44AE-4C89-B132-CDCCC341AD32}" presName="noGeometry" presStyleCnt="0"/>
      <dgm:spPr/>
    </dgm:pt>
    <dgm:pt modelId="{A1CFF91A-4CC9-4F2E-853B-0FB8A59227CB}" type="pres">
      <dgm:prSet presAssocID="{B8C80394-44AE-4C89-B132-CDCCC341AD32}" presName="childTextVisible" presStyleLbl="b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300E3CBA-72F3-40D6-9DE1-1170EB8C1D05}" type="pres">
      <dgm:prSet presAssocID="{B8C80394-44AE-4C89-B132-CDCCC341AD32}" presName="childTextHidden" presStyleLbl="bgAccFollowNode1" presStyleIdx="0" presStyleCnt="3"/>
      <dgm:spPr/>
      <dgm:t>
        <a:bodyPr/>
        <a:lstStyle/>
        <a:p>
          <a:endParaRPr lang="es-PE"/>
        </a:p>
      </dgm:t>
    </dgm:pt>
    <dgm:pt modelId="{3E925530-3429-4F35-934D-EAFDBC20582E}" type="pres">
      <dgm:prSet presAssocID="{B8C80394-44AE-4C89-B132-CDCCC341AD32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B27AC96A-44B5-453D-93DD-C0B1A6A087DF}" type="pres">
      <dgm:prSet presAssocID="{B8C80394-44AE-4C89-B132-CDCCC341AD32}" presName="aSpace" presStyleCnt="0"/>
      <dgm:spPr/>
    </dgm:pt>
    <dgm:pt modelId="{F60A9373-BB20-456F-8EE5-DB8936C45788}" type="pres">
      <dgm:prSet presAssocID="{0F9A37B7-8607-4FEB-B878-96EFC4A23B64}" presName="compNode" presStyleCnt="0"/>
      <dgm:spPr/>
    </dgm:pt>
    <dgm:pt modelId="{AE6B3555-11FD-46C8-BC42-0C989692C9F1}" type="pres">
      <dgm:prSet presAssocID="{0F9A37B7-8607-4FEB-B878-96EFC4A23B64}" presName="noGeometry" presStyleCnt="0"/>
      <dgm:spPr/>
    </dgm:pt>
    <dgm:pt modelId="{91590060-886E-4DD7-99D3-F08A61637B67}" type="pres">
      <dgm:prSet presAssocID="{0F9A37B7-8607-4FEB-B878-96EFC4A23B64}" presName="childTextVisible" presStyleLbl="b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C7ABB746-12E6-4147-B2AC-03A29FE9B716}" type="pres">
      <dgm:prSet presAssocID="{0F9A37B7-8607-4FEB-B878-96EFC4A23B64}" presName="childTextHidden" presStyleLbl="bgAccFollowNode1" presStyleIdx="1" presStyleCnt="3"/>
      <dgm:spPr/>
      <dgm:t>
        <a:bodyPr/>
        <a:lstStyle/>
        <a:p>
          <a:endParaRPr lang="es-PE"/>
        </a:p>
      </dgm:t>
    </dgm:pt>
    <dgm:pt modelId="{D4319942-F599-4293-843A-366A52605841}" type="pres">
      <dgm:prSet presAssocID="{0F9A37B7-8607-4FEB-B878-96EFC4A23B64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A3378D98-3E7E-488C-B5D6-B0383101951C}" type="pres">
      <dgm:prSet presAssocID="{0F9A37B7-8607-4FEB-B878-96EFC4A23B64}" presName="aSpace" presStyleCnt="0"/>
      <dgm:spPr/>
    </dgm:pt>
    <dgm:pt modelId="{3485B917-91D8-45AA-B3C4-F3FA104EE881}" type="pres">
      <dgm:prSet presAssocID="{18D00B42-11A2-4D21-A366-30F01FE6A606}" presName="compNode" presStyleCnt="0"/>
      <dgm:spPr/>
    </dgm:pt>
    <dgm:pt modelId="{149DAD5D-AFC6-429D-AEFD-418EF9028640}" type="pres">
      <dgm:prSet presAssocID="{18D00B42-11A2-4D21-A366-30F01FE6A606}" presName="noGeometry" presStyleCnt="0"/>
      <dgm:spPr/>
    </dgm:pt>
    <dgm:pt modelId="{D4D2666B-3E69-4252-B19E-3FE50FA4FF93}" type="pres">
      <dgm:prSet presAssocID="{18D00B42-11A2-4D21-A366-30F01FE6A606}" presName="childTextVisible" presStyleLbl="b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661973D6-5CC9-428C-9482-B34B41DFF0F0}" type="pres">
      <dgm:prSet presAssocID="{18D00B42-11A2-4D21-A366-30F01FE6A606}" presName="childTextHidden" presStyleLbl="bgAccFollowNode1" presStyleIdx="2" presStyleCnt="3"/>
      <dgm:spPr/>
      <dgm:t>
        <a:bodyPr/>
        <a:lstStyle/>
        <a:p>
          <a:endParaRPr lang="es-PE"/>
        </a:p>
      </dgm:t>
    </dgm:pt>
    <dgm:pt modelId="{4704AE72-5146-489D-81D4-80EAFCCA33DF}" type="pres">
      <dgm:prSet presAssocID="{18D00B42-11A2-4D21-A366-30F01FE6A606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8F9FDCE6-27AF-4976-83AF-80436BF2FBC8}" type="presOf" srcId="{0F9A37B7-8607-4FEB-B878-96EFC4A23B64}" destId="{D4319942-F599-4293-843A-366A52605841}" srcOrd="0" destOrd="0" presId="urn:microsoft.com/office/officeart/2005/8/layout/hProcess6"/>
    <dgm:cxn modelId="{62DB9C13-34A2-426B-88FE-4DDBA1D9A02A}" srcId="{18D00B42-11A2-4D21-A366-30F01FE6A606}" destId="{3B6B838B-1F32-4A54-AF4E-2CCB6A053389}" srcOrd="0" destOrd="0" parTransId="{62E054B9-C643-407B-912B-0BE7ED535C96}" sibTransId="{9D9255DB-9F52-48F4-9C76-AFE8CD7FA1A0}"/>
    <dgm:cxn modelId="{80C32F84-F391-434B-8170-3B2914769E66}" srcId="{FC0432CE-EC69-4EBD-9847-F89C8DD8D744}" destId="{0F9A37B7-8607-4FEB-B878-96EFC4A23B64}" srcOrd="1" destOrd="0" parTransId="{5DABB051-15BA-4EC2-8AE0-8569CE060797}" sibTransId="{726479D8-3B72-44D6-B4A1-17949F868E6A}"/>
    <dgm:cxn modelId="{BA060969-1507-4702-9EE6-6344A9B25693}" srcId="{0F9A37B7-8607-4FEB-B878-96EFC4A23B64}" destId="{EAACCF0D-CFF7-453C-B958-C45D61AE071C}" srcOrd="1" destOrd="0" parTransId="{CFA7CC65-8FBA-4E2A-8139-913418C42F37}" sibTransId="{B842F321-C57C-43E2-AF73-A3A1514DC9F4}"/>
    <dgm:cxn modelId="{9ECEE8CC-7A19-4442-B29A-4BA9EE9B8CED}" type="presOf" srcId="{456E79F7-7238-4E01-9CAD-A0AD662BE2BE}" destId="{300E3CBA-72F3-40D6-9DE1-1170EB8C1D05}" srcOrd="1" destOrd="1" presId="urn:microsoft.com/office/officeart/2005/8/layout/hProcess6"/>
    <dgm:cxn modelId="{E1410C5F-E5C6-407B-9E82-192AF5D77AD5}" type="presOf" srcId="{E3FAB268-CF99-427A-AE87-EACD6ED7AD58}" destId="{A1CFF91A-4CC9-4F2E-853B-0FB8A59227CB}" srcOrd="0" destOrd="0" presId="urn:microsoft.com/office/officeart/2005/8/layout/hProcess6"/>
    <dgm:cxn modelId="{BCE677D5-FA96-490E-905A-4120AD19C74D}" srcId="{FC0432CE-EC69-4EBD-9847-F89C8DD8D744}" destId="{B8C80394-44AE-4C89-B132-CDCCC341AD32}" srcOrd="0" destOrd="0" parTransId="{B72AC4A9-387E-4D42-8D2F-5ED94350C38C}" sibTransId="{4A3852BE-AFB2-4558-96CB-C99248FF5FFE}"/>
    <dgm:cxn modelId="{E4DE994E-A2E3-4DAA-8DD4-7660915D7CE0}" type="presOf" srcId="{456E79F7-7238-4E01-9CAD-A0AD662BE2BE}" destId="{A1CFF91A-4CC9-4F2E-853B-0FB8A59227CB}" srcOrd="0" destOrd="1" presId="urn:microsoft.com/office/officeart/2005/8/layout/hProcess6"/>
    <dgm:cxn modelId="{29E682AF-E68D-4599-A727-1DAE9AF63761}" srcId="{18D00B42-11A2-4D21-A366-30F01FE6A606}" destId="{A687FEFF-4DDC-4729-B553-732D7E620D83}" srcOrd="1" destOrd="0" parTransId="{7FCAC1E0-418A-43EE-B055-17B15BFE113F}" sibTransId="{96668E4C-F022-4468-A7C9-2FBEF76DDC64}"/>
    <dgm:cxn modelId="{4DDBF6A2-7F18-42F3-990A-4C1233C10C1B}" type="presOf" srcId="{EAACCF0D-CFF7-453C-B958-C45D61AE071C}" destId="{C7ABB746-12E6-4147-B2AC-03A29FE9B716}" srcOrd="1" destOrd="1" presId="urn:microsoft.com/office/officeart/2005/8/layout/hProcess6"/>
    <dgm:cxn modelId="{FB153DB6-A4AD-440B-B274-33B183140690}" type="presOf" srcId="{E3FAB268-CF99-427A-AE87-EACD6ED7AD58}" destId="{300E3CBA-72F3-40D6-9DE1-1170EB8C1D05}" srcOrd="1" destOrd="0" presId="urn:microsoft.com/office/officeart/2005/8/layout/hProcess6"/>
    <dgm:cxn modelId="{63589220-448E-4A79-952B-0D045B5B01CF}" type="presOf" srcId="{FC0432CE-EC69-4EBD-9847-F89C8DD8D744}" destId="{AA77DA4D-5981-4703-9C04-D82B2DCAA0F8}" srcOrd="0" destOrd="0" presId="urn:microsoft.com/office/officeart/2005/8/layout/hProcess6"/>
    <dgm:cxn modelId="{40A8BBCB-3A1B-4E82-A0A7-34996C07AC6F}" srcId="{0F9A37B7-8607-4FEB-B878-96EFC4A23B64}" destId="{373C8A68-915E-47EC-8DB8-CB9C959AF85F}" srcOrd="0" destOrd="0" parTransId="{FB5B91D1-2762-495D-A3B0-2F677DB8748C}" sibTransId="{74EA04C7-8130-436A-A3A2-079A0805A318}"/>
    <dgm:cxn modelId="{82B6DA72-8F78-4061-AF87-A40ED3AF50A9}" type="presOf" srcId="{3B6B838B-1F32-4A54-AF4E-2CCB6A053389}" destId="{661973D6-5CC9-428C-9482-B34B41DFF0F0}" srcOrd="1" destOrd="0" presId="urn:microsoft.com/office/officeart/2005/8/layout/hProcess6"/>
    <dgm:cxn modelId="{9F6EC45C-3DFD-4CDF-8D73-F2E60B4B1FCE}" type="presOf" srcId="{18D00B42-11A2-4D21-A366-30F01FE6A606}" destId="{4704AE72-5146-489D-81D4-80EAFCCA33DF}" srcOrd="0" destOrd="0" presId="urn:microsoft.com/office/officeart/2005/8/layout/hProcess6"/>
    <dgm:cxn modelId="{2D684606-6B4B-423B-BC66-4FFFD18C53CC}" srcId="{B8C80394-44AE-4C89-B132-CDCCC341AD32}" destId="{456E79F7-7238-4E01-9CAD-A0AD662BE2BE}" srcOrd="1" destOrd="0" parTransId="{E7676B6F-F07E-4B00-B545-9DA729C52422}" sibTransId="{1390C83A-5062-4B0C-883A-68CAD65EBA2E}"/>
    <dgm:cxn modelId="{34229686-0E08-4F72-A72F-7933163FE5FE}" srcId="{FC0432CE-EC69-4EBD-9847-F89C8DD8D744}" destId="{18D00B42-11A2-4D21-A366-30F01FE6A606}" srcOrd="2" destOrd="0" parTransId="{AD1CCE07-AEE0-4499-BBDD-116A921F0A68}" sibTransId="{7BEE9844-8293-48EC-A627-E5899608E2DA}"/>
    <dgm:cxn modelId="{BB66465A-5069-41CF-85A2-2A857707DE2B}" type="presOf" srcId="{373C8A68-915E-47EC-8DB8-CB9C959AF85F}" destId="{C7ABB746-12E6-4147-B2AC-03A29FE9B716}" srcOrd="1" destOrd="0" presId="urn:microsoft.com/office/officeart/2005/8/layout/hProcess6"/>
    <dgm:cxn modelId="{123BE34D-2B09-441F-B8C8-58B4722BBB33}" type="presOf" srcId="{3B6B838B-1F32-4A54-AF4E-2CCB6A053389}" destId="{D4D2666B-3E69-4252-B19E-3FE50FA4FF93}" srcOrd="0" destOrd="0" presId="urn:microsoft.com/office/officeart/2005/8/layout/hProcess6"/>
    <dgm:cxn modelId="{DA2AEE3B-2895-4869-8DB9-92559ADF845C}" srcId="{B8C80394-44AE-4C89-B132-CDCCC341AD32}" destId="{E3FAB268-CF99-427A-AE87-EACD6ED7AD58}" srcOrd="0" destOrd="0" parTransId="{D2AC0436-F1F4-43C8-BE18-6126866A1872}" sibTransId="{1353C190-DC3D-4709-B955-EF99068D245A}"/>
    <dgm:cxn modelId="{AA42194A-5C34-43DD-AF49-3CEA6A24F13B}" type="presOf" srcId="{373C8A68-915E-47EC-8DB8-CB9C959AF85F}" destId="{91590060-886E-4DD7-99D3-F08A61637B67}" srcOrd="0" destOrd="0" presId="urn:microsoft.com/office/officeart/2005/8/layout/hProcess6"/>
    <dgm:cxn modelId="{01E98B4E-0DA6-4E65-83D9-C2857C04EBC3}" type="presOf" srcId="{A687FEFF-4DDC-4729-B553-732D7E620D83}" destId="{661973D6-5CC9-428C-9482-B34B41DFF0F0}" srcOrd="1" destOrd="1" presId="urn:microsoft.com/office/officeart/2005/8/layout/hProcess6"/>
    <dgm:cxn modelId="{68EA1C0B-0076-485C-B376-B376B780B123}" type="presOf" srcId="{A687FEFF-4DDC-4729-B553-732D7E620D83}" destId="{D4D2666B-3E69-4252-B19E-3FE50FA4FF93}" srcOrd="0" destOrd="1" presId="urn:microsoft.com/office/officeart/2005/8/layout/hProcess6"/>
    <dgm:cxn modelId="{7906CDC2-C817-41E2-A1A5-A9C815ED573D}" type="presOf" srcId="{B8C80394-44AE-4C89-B132-CDCCC341AD32}" destId="{3E925530-3429-4F35-934D-EAFDBC20582E}" srcOrd="0" destOrd="0" presId="urn:microsoft.com/office/officeart/2005/8/layout/hProcess6"/>
    <dgm:cxn modelId="{377E6760-5934-4128-8021-8420D31F7254}" type="presOf" srcId="{EAACCF0D-CFF7-453C-B958-C45D61AE071C}" destId="{91590060-886E-4DD7-99D3-F08A61637B67}" srcOrd="0" destOrd="1" presId="urn:microsoft.com/office/officeart/2005/8/layout/hProcess6"/>
    <dgm:cxn modelId="{D2FED54A-6CEF-495C-B218-D35600143215}" type="presParOf" srcId="{AA77DA4D-5981-4703-9C04-D82B2DCAA0F8}" destId="{8543CF75-A74A-4ABD-9D88-107DDC6A2853}" srcOrd="0" destOrd="0" presId="urn:microsoft.com/office/officeart/2005/8/layout/hProcess6"/>
    <dgm:cxn modelId="{5BEA9CA3-5DD9-4669-A2E1-0851079FCA1D}" type="presParOf" srcId="{8543CF75-A74A-4ABD-9D88-107DDC6A2853}" destId="{9E242559-BC98-40A2-A6F2-725CE20D89E1}" srcOrd="0" destOrd="0" presId="urn:microsoft.com/office/officeart/2005/8/layout/hProcess6"/>
    <dgm:cxn modelId="{8D75FEC0-DE18-462D-935E-84AFCC907885}" type="presParOf" srcId="{8543CF75-A74A-4ABD-9D88-107DDC6A2853}" destId="{A1CFF91A-4CC9-4F2E-853B-0FB8A59227CB}" srcOrd="1" destOrd="0" presId="urn:microsoft.com/office/officeart/2005/8/layout/hProcess6"/>
    <dgm:cxn modelId="{4E7F530B-62B7-4A9C-8111-4A95E57F7096}" type="presParOf" srcId="{8543CF75-A74A-4ABD-9D88-107DDC6A2853}" destId="{300E3CBA-72F3-40D6-9DE1-1170EB8C1D05}" srcOrd="2" destOrd="0" presId="urn:microsoft.com/office/officeart/2005/8/layout/hProcess6"/>
    <dgm:cxn modelId="{39F9C115-666B-42A5-BB65-266E8020C568}" type="presParOf" srcId="{8543CF75-A74A-4ABD-9D88-107DDC6A2853}" destId="{3E925530-3429-4F35-934D-EAFDBC20582E}" srcOrd="3" destOrd="0" presId="urn:microsoft.com/office/officeart/2005/8/layout/hProcess6"/>
    <dgm:cxn modelId="{F6C533A9-0121-4836-910C-AAE7962F7385}" type="presParOf" srcId="{AA77DA4D-5981-4703-9C04-D82B2DCAA0F8}" destId="{B27AC96A-44B5-453D-93DD-C0B1A6A087DF}" srcOrd="1" destOrd="0" presId="urn:microsoft.com/office/officeart/2005/8/layout/hProcess6"/>
    <dgm:cxn modelId="{9E8FC08D-171D-4BDA-B12D-3C783265EC79}" type="presParOf" srcId="{AA77DA4D-5981-4703-9C04-D82B2DCAA0F8}" destId="{F60A9373-BB20-456F-8EE5-DB8936C45788}" srcOrd="2" destOrd="0" presId="urn:microsoft.com/office/officeart/2005/8/layout/hProcess6"/>
    <dgm:cxn modelId="{DF8E9A87-0E4B-4186-8096-D7D7428D1FF0}" type="presParOf" srcId="{F60A9373-BB20-456F-8EE5-DB8936C45788}" destId="{AE6B3555-11FD-46C8-BC42-0C989692C9F1}" srcOrd="0" destOrd="0" presId="urn:microsoft.com/office/officeart/2005/8/layout/hProcess6"/>
    <dgm:cxn modelId="{E07AD4E6-1420-4A32-AF1A-FD43E3DFED2F}" type="presParOf" srcId="{F60A9373-BB20-456F-8EE5-DB8936C45788}" destId="{91590060-886E-4DD7-99D3-F08A61637B67}" srcOrd="1" destOrd="0" presId="urn:microsoft.com/office/officeart/2005/8/layout/hProcess6"/>
    <dgm:cxn modelId="{7ECB3C44-0227-4F2B-9868-75E6C38959D3}" type="presParOf" srcId="{F60A9373-BB20-456F-8EE5-DB8936C45788}" destId="{C7ABB746-12E6-4147-B2AC-03A29FE9B716}" srcOrd="2" destOrd="0" presId="urn:microsoft.com/office/officeart/2005/8/layout/hProcess6"/>
    <dgm:cxn modelId="{282B960D-3DB0-4340-97C7-E83E580BAFC7}" type="presParOf" srcId="{F60A9373-BB20-456F-8EE5-DB8936C45788}" destId="{D4319942-F599-4293-843A-366A52605841}" srcOrd="3" destOrd="0" presId="urn:microsoft.com/office/officeart/2005/8/layout/hProcess6"/>
    <dgm:cxn modelId="{7A7C0434-B5EA-405C-9A21-710170A2173E}" type="presParOf" srcId="{AA77DA4D-5981-4703-9C04-D82B2DCAA0F8}" destId="{A3378D98-3E7E-488C-B5D6-B0383101951C}" srcOrd="3" destOrd="0" presId="urn:microsoft.com/office/officeart/2005/8/layout/hProcess6"/>
    <dgm:cxn modelId="{777BB4FE-9CFE-4EF1-AFB1-BDE03F1800B5}" type="presParOf" srcId="{AA77DA4D-5981-4703-9C04-D82B2DCAA0F8}" destId="{3485B917-91D8-45AA-B3C4-F3FA104EE881}" srcOrd="4" destOrd="0" presId="urn:microsoft.com/office/officeart/2005/8/layout/hProcess6"/>
    <dgm:cxn modelId="{4D6B5C17-684B-43B6-89BD-6EA46314BDCB}" type="presParOf" srcId="{3485B917-91D8-45AA-B3C4-F3FA104EE881}" destId="{149DAD5D-AFC6-429D-AEFD-418EF9028640}" srcOrd="0" destOrd="0" presId="urn:microsoft.com/office/officeart/2005/8/layout/hProcess6"/>
    <dgm:cxn modelId="{A20EC293-72DC-4D12-B715-42AA6CE258FF}" type="presParOf" srcId="{3485B917-91D8-45AA-B3C4-F3FA104EE881}" destId="{D4D2666B-3E69-4252-B19E-3FE50FA4FF93}" srcOrd="1" destOrd="0" presId="urn:microsoft.com/office/officeart/2005/8/layout/hProcess6"/>
    <dgm:cxn modelId="{D1B50DA5-E29A-407B-ADFC-44FC49158A5F}" type="presParOf" srcId="{3485B917-91D8-45AA-B3C4-F3FA104EE881}" destId="{661973D6-5CC9-428C-9482-B34B41DFF0F0}" srcOrd="2" destOrd="0" presId="urn:microsoft.com/office/officeart/2005/8/layout/hProcess6"/>
    <dgm:cxn modelId="{6FCA476C-D568-4612-92F0-7CE6FA804470}" type="presParOf" srcId="{3485B917-91D8-45AA-B3C4-F3FA104EE881}" destId="{4704AE72-5146-489D-81D4-80EAFCCA33DF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CFF91A-4CC9-4F2E-853B-0FB8A59227CB}">
      <dsp:nvSpPr>
        <dsp:cNvPr id="0" name=""/>
        <dsp:cNvSpPr/>
      </dsp:nvSpPr>
      <dsp:spPr>
        <a:xfrm>
          <a:off x="474125" y="1416135"/>
          <a:ext cx="1882243" cy="1645317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1524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PE" sz="1200" kern="1200" dirty="0" smtClean="0"/>
            <a:t>Geometría</a:t>
          </a:r>
          <a:endParaRPr lang="es-P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PE" sz="1200" kern="1200" dirty="0" smtClean="0"/>
            <a:t>Superficies</a:t>
          </a:r>
          <a:endParaRPr lang="es-PE" sz="1200" kern="1200" dirty="0"/>
        </a:p>
      </dsp:txBody>
      <dsp:txXfrm>
        <a:off x="944686" y="1662933"/>
        <a:ext cx="917593" cy="1151721"/>
      </dsp:txXfrm>
    </dsp:sp>
    <dsp:sp modelId="{3E925530-3429-4F35-934D-EAFDBC20582E}">
      <dsp:nvSpPr>
        <dsp:cNvPr id="0" name=""/>
        <dsp:cNvSpPr/>
      </dsp:nvSpPr>
      <dsp:spPr>
        <a:xfrm>
          <a:off x="3564" y="1768233"/>
          <a:ext cx="941121" cy="9411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400" kern="1200" dirty="0" smtClean="0"/>
            <a:t>Modelo</a:t>
          </a:r>
          <a:endParaRPr lang="es-PE" sz="1400" kern="1200" dirty="0"/>
        </a:p>
      </dsp:txBody>
      <dsp:txXfrm>
        <a:off x="141388" y="1906057"/>
        <a:ext cx="665473" cy="665473"/>
      </dsp:txXfrm>
    </dsp:sp>
    <dsp:sp modelId="{91590060-886E-4DD7-99D3-F08A61637B67}">
      <dsp:nvSpPr>
        <dsp:cNvPr id="0" name=""/>
        <dsp:cNvSpPr/>
      </dsp:nvSpPr>
      <dsp:spPr>
        <a:xfrm>
          <a:off x="2944569" y="1416135"/>
          <a:ext cx="1882243" cy="1645317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1524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PE" sz="1200" kern="1200" dirty="0" err="1" smtClean="0"/>
            <a:t>Trans</a:t>
          </a:r>
          <a:r>
            <a:rPr lang="es-PE" sz="1200" kern="1200" dirty="0" smtClean="0"/>
            <a:t>.</a:t>
          </a:r>
          <a:endParaRPr lang="es-P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PE" sz="1200" kern="1200" dirty="0" smtClean="0"/>
            <a:t>Vistas</a:t>
          </a:r>
          <a:endParaRPr lang="es-PE" sz="1200" kern="1200" dirty="0"/>
        </a:p>
      </dsp:txBody>
      <dsp:txXfrm>
        <a:off x="3415130" y="1662933"/>
        <a:ext cx="917593" cy="1151721"/>
      </dsp:txXfrm>
    </dsp:sp>
    <dsp:sp modelId="{D4319942-F599-4293-843A-366A52605841}">
      <dsp:nvSpPr>
        <dsp:cNvPr id="0" name=""/>
        <dsp:cNvSpPr/>
      </dsp:nvSpPr>
      <dsp:spPr>
        <a:xfrm>
          <a:off x="2474009" y="1768233"/>
          <a:ext cx="941121" cy="9411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400" kern="1200" dirty="0" smtClean="0"/>
            <a:t>Escena</a:t>
          </a:r>
          <a:endParaRPr lang="es-PE" sz="1400" kern="1200" dirty="0"/>
        </a:p>
      </dsp:txBody>
      <dsp:txXfrm>
        <a:off x="2611833" y="1906057"/>
        <a:ext cx="665473" cy="665473"/>
      </dsp:txXfrm>
    </dsp:sp>
    <dsp:sp modelId="{D4D2666B-3E69-4252-B19E-3FE50FA4FF93}">
      <dsp:nvSpPr>
        <dsp:cNvPr id="0" name=""/>
        <dsp:cNvSpPr/>
      </dsp:nvSpPr>
      <dsp:spPr>
        <a:xfrm>
          <a:off x="5415013" y="1416135"/>
          <a:ext cx="1882243" cy="1645317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1524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PE" sz="1200" kern="1200" dirty="0" smtClean="0"/>
            <a:t>Iluminación</a:t>
          </a:r>
          <a:endParaRPr lang="es-P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PE" sz="1200" kern="1200" dirty="0" smtClean="0"/>
            <a:t>Física</a:t>
          </a:r>
          <a:endParaRPr lang="es-PE" sz="1200" kern="1200" dirty="0"/>
        </a:p>
      </dsp:txBody>
      <dsp:txXfrm>
        <a:off x="5885574" y="1662933"/>
        <a:ext cx="917593" cy="1151721"/>
      </dsp:txXfrm>
    </dsp:sp>
    <dsp:sp modelId="{4704AE72-5146-489D-81D4-80EAFCCA33DF}">
      <dsp:nvSpPr>
        <dsp:cNvPr id="0" name=""/>
        <dsp:cNvSpPr/>
      </dsp:nvSpPr>
      <dsp:spPr>
        <a:xfrm>
          <a:off x="4944453" y="1768233"/>
          <a:ext cx="941121" cy="9411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400" kern="1200" dirty="0" smtClean="0"/>
            <a:t>Realismo</a:t>
          </a:r>
          <a:endParaRPr lang="es-PE" sz="1400" kern="1200" dirty="0"/>
        </a:p>
      </dsp:txBody>
      <dsp:txXfrm>
        <a:off x="5082277" y="1906057"/>
        <a:ext cx="665473" cy="6654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4198409"/>
            <a:ext cx="692115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4/5/2018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664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smtClean="0"/>
              <a:t>4/5/2018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946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smtClean="0"/>
              <a:t>4/5/2018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737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smtClean="0"/>
              <a:t>4/5/2018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065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767419"/>
            <a:ext cx="8085582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000" b="0" baseline="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4187275"/>
            <a:ext cx="6919722" cy="164592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894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492" y="1993392"/>
            <a:ext cx="3806190" cy="376732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38" y="1993392"/>
            <a:ext cx="3806190" cy="376732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smtClean="0"/>
              <a:t>4/5/2018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302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492" y="2032000"/>
            <a:ext cx="3806190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492" y="2736150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6310" y="2029968"/>
            <a:ext cx="3806190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6310" y="2734056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smtClean="0"/>
              <a:t>4/5/2018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825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smtClean="0"/>
              <a:t>4/5/2018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243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smtClean="0"/>
              <a:t>4/5/2018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682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smtClean="0"/>
              <a:t>4/5/2018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318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5909735"/>
            <a:ext cx="6922008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4/5/2018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827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919" y="499533"/>
            <a:ext cx="8079581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206" y="1993393"/>
            <a:ext cx="8065294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4350" y="6412447"/>
            <a:ext cx="30861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4/5/2018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0" y="6554697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1193" y="5829748"/>
            <a:ext cx="219456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0" b="0">
                <a:ln>
                  <a:noFill/>
                </a:ln>
                <a:solidFill>
                  <a:schemeClr val="accent1">
                    <a:alpha val="2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788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74320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mdalling.com/blog/category/modern-opengl/" TargetMode="External"/><Relationship Id="rId2" Type="http://schemas.openxmlformats.org/officeDocument/2006/relationships/hyperlink" Target="http://www.opengl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books.org/wiki/OpenGL_Programming" TargetMode="External"/><Relationship Id="rId4" Type="http://schemas.openxmlformats.org/officeDocument/2006/relationships/hyperlink" Target="http://www.opengl-tutorial.org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g65Cp_pakM0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inform.pucp.edu.pe/~grpiaa/?lang=en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CL" sz="6000" dirty="0" smtClean="0"/>
              <a:t>Computación Gráfica</a:t>
            </a:r>
            <a:endParaRPr lang="es-PE" sz="60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L" dirty="0" smtClean="0"/>
              <a:t>Dr. Ivan Sipiran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93821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Nuestro curso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CL" dirty="0" smtClean="0"/>
              <a:t> </a:t>
            </a:r>
            <a:r>
              <a:rPr lang="es-CL" b="1" dirty="0" smtClean="0"/>
              <a:t>Logro</a:t>
            </a:r>
            <a:endParaRPr lang="es-CL" b="1" dirty="0" smtClean="0"/>
          </a:p>
          <a:p>
            <a:pPr marL="538163" indent="-179388" algn="just">
              <a:buFont typeface="Arial" panose="020B0604020202020204" pitchFamily="34" charset="0"/>
              <a:buChar char="•"/>
            </a:pPr>
            <a:r>
              <a:rPr lang="es-PE" dirty="0"/>
              <a:t> I</a:t>
            </a:r>
            <a:r>
              <a:rPr lang="es-PE" dirty="0" smtClean="0"/>
              <a:t>mplementa </a:t>
            </a:r>
            <a:r>
              <a:rPr lang="es-PE" dirty="0"/>
              <a:t>soluciones gráficas interactivas  útiles para las áreas del entretenimiento, ciencias puras y aplicadas</a:t>
            </a:r>
          </a:p>
        </p:txBody>
      </p:sp>
    </p:spTree>
    <p:extLst>
      <p:ext uri="{BB962C8B-B14F-4D97-AF65-F5344CB8AC3E}">
        <p14:creationId xmlns:p14="http://schemas.microsoft.com/office/powerpoint/2010/main" val="66019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Nuestro curso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CL" dirty="0" smtClean="0"/>
              <a:t>El curso es principalmente teórico – práctico.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L" dirty="0" smtClean="0"/>
              <a:t>Programación es un ingrediente importante. Las clases se dan en C++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L" dirty="0" smtClean="0"/>
              <a:t>Cada clase aprendemos un tema e implementamos código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22761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Estructura del Curso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CL" dirty="0" smtClean="0"/>
              <a:t> </a:t>
            </a:r>
            <a:r>
              <a:rPr lang="es-CL" dirty="0" smtClean="0"/>
              <a:t>Unidad </a:t>
            </a:r>
            <a:r>
              <a:rPr lang="es-CL" dirty="0" smtClean="0"/>
              <a:t>1: Introducción al Curso. Vectores y Matrices.</a:t>
            </a:r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612" y="2899242"/>
            <a:ext cx="2895600" cy="26193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004" y="2999009"/>
            <a:ext cx="400050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13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Estructura del Curso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CL" dirty="0" smtClean="0"/>
              <a:t> </a:t>
            </a:r>
            <a:r>
              <a:rPr lang="es-CL" dirty="0" smtClean="0"/>
              <a:t>Unidad </a:t>
            </a:r>
            <a:r>
              <a:rPr lang="es-CL" dirty="0"/>
              <a:t>1</a:t>
            </a:r>
            <a:r>
              <a:rPr lang="es-CL" dirty="0" smtClean="0"/>
              <a:t>: </a:t>
            </a:r>
            <a:r>
              <a:rPr lang="es-CL" dirty="0" err="1" smtClean="0"/>
              <a:t>OpenGL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757" y="1139860"/>
            <a:ext cx="2095500" cy="9239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1" t="14184" r="20392" b="11219"/>
          <a:stretch/>
        </p:blipFill>
        <p:spPr>
          <a:xfrm>
            <a:off x="1357818" y="2668639"/>
            <a:ext cx="6405158" cy="394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2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Estructura del Curso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CL" dirty="0" smtClean="0"/>
              <a:t> </a:t>
            </a:r>
            <a:r>
              <a:rPr lang="es-CL" dirty="0" smtClean="0"/>
              <a:t>Unidad 1: </a:t>
            </a:r>
            <a:r>
              <a:rPr lang="es-CL" dirty="0"/>
              <a:t>Representaciones B-</a:t>
            </a:r>
            <a:r>
              <a:rPr lang="es-CL" dirty="0" err="1"/>
              <a:t>Rep</a:t>
            </a:r>
            <a:r>
              <a:rPr lang="es-CL" dirty="0"/>
              <a:t>, mallas triangulares, estructuras de datos</a:t>
            </a:r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64" y="2830380"/>
            <a:ext cx="3307976" cy="164242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64" y="4876943"/>
            <a:ext cx="3322494" cy="132663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77" y="3609723"/>
            <a:ext cx="2429626" cy="172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97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Estructura del Curso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CL" dirty="0" smtClean="0"/>
              <a:t> </a:t>
            </a:r>
            <a:r>
              <a:rPr lang="es-CL" dirty="0" smtClean="0"/>
              <a:t>Unidad 1: </a:t>
            </a:r>
            <a:r>
              <a:rPr lang="es-CL" dirty="0" smtClean="0"/>
              <a:t>Curvas y superficies Bézier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80" y="3377944"/>
            <a:ext cx="3813124" cy="21353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604" y="2507427"/>
            <a:ext cx="3628913" cy="362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7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Estructura del Curso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CL" dirty="0" smtClean="0"/>
              <a:t> </a:t>
            </a:r>
            <a:r>
              <a:rPr lang="es-CL" dirty="0" smtClean="0"/>
              <a:t>Unidad 1: </a:t>
            </a:r>
            <a:r>
              <a:rPr lang="es-CL" dirty="0" smtClean="0"/>
              <a:t>Curvas y superficies NURBS</a:t>
            </a:r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47" y="2957919"/>
            <a:ext cx="7985661" cy="260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7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Estructura del Curso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CL" dirty="0" smtClean="0"/>
              <a:t> </a:t>
            </a:r>
            <a:r>
              <a:rPr lang="es-CL" dirty="0" smtClean="0"/>
              <a:t>Unidad 1: </a:t>
            </a:r>
            <a:r>
              <a:rPr lang="es-CL" dirty="0"/>
              <a:t>Transformaciones 3D (rotaciones, traslación, escala), Transformación de Vista I</a:t>
            </a:r>
          </a:p>
          <a:p>
            <a:pPr>
              <a:buFont typeface="Arial" panose="020B0604020202020204" pitchFamily="34" charset="0"/>
              <a:buChar char="•"/>
            </a:pPr>
            <a:endParaRPr lang="es-PE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363" y="3218329"/>
            <a:ext cx="5659531" cy="279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57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Estructura del Curso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CL" dirty="0" smtClean="0"/>
              <a:t> </a:t>
            </a:r>
            <a:r>
              <a:rPr lang="es-CL" dirty="0" smtClean="0"/>
              <a:t>Unidad 1: </a:t>
            </a:r>
            <a:r>
              <a:rPr lang="es-CL" dirty="0" smtClean="0"/>
              <a:t>Transformación de Vista II. Proyecciones</a:t>
            </a:r>
            <a:endParaRPr lang="es-CL" dirty="0"/>
          </a:p>
          <a:p>
            <a:pPr>
              <a:buFont typeface="Arial" panose="020B0604020202020204" pitchFamily="34" charset="0"/>
              <a:buChar char="•"/>
            </a:pPr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097" y="2680447"/>
            <a:ext cx="4192962" cy="348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94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Estructura del Curso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CL" dirty="0" smtClean="0"/>
              <a:t> </a:t>
            </a:r>
            <a:r>
              <a:rPr lang="es-CL" dirty="0" smtClean="0"/>
              <a:t>Unidad 1: </a:t>
            </a:r>
            <a:r>
              <a:rPr lang="es-CL" dirty="0" smtClean="0"/>
              <a:t>Procesamiento del Color</a:t>
            </a:r>
            <a:endParaRPr lang="es-CL" dirty="0"/>
          </a:p>
          <a:p>
            <a:pPr>
              <a:buFont typeface="Arial" panose="020B0604020202020204" pitchFamily="34" charset="0"/>
              <a:buChar char="•"/>
            </a:pPr>
            <a:endParaRPr lang="es-PE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41" y="3006853"/>
            <a:ext cx="3124200" cy="27527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118" y="3006853"/>
            <a:ext cx="3550024" cy="266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7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1" cy="274320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2" y="1"/>
            <a:ext cx="5486400" cy="27432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743201"/>
            <a:ext cx="5323840" cy="399288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9"/>
          <a:stretch/>
        </p:blipFill>
        <p:spPr>
          <a:xfrm>
            <a:off x="4876802" y="2743204"/>
            <a:ext cx="4267200" cy="404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6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Estructura del Curso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CL" dirty="0" smtClean="0"/>
              <a:t>Unidad 2: </a:t>
            </a:r>
            <a:r>
              <a:rPr lang="es-CL" dirty="0" smtClean="0"/>
              <a:t>Modelos de iluminación. Implementación en </a:t>
            </a:r>
            <a:r>
              <a:rPr lang="es-CL" dirty="0" err="1" smtClean="0"/>
              <a:t>OpenGL</a:t>
            </a:r>
            <a:r>
              <a:rPr lang="es-CL" dirty="0" smtClean="0"/>
              <a:t>.</a:t>
            </a:r>
            <a:endParaRPr lang="es-CL" dirty="0"/>
          </a:p>
          <a:p>
            <a:pPr>
              <a:buFont typeface="Arial" panose="020B0604020202020204" pitchFamily="34" charset="0"/>
              <a:buChar char="•"/>
            </a:pPr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428" y="3404347"/>
            <a:ext cx="3526562" cy="264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48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Estructura del Curso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CL" dirty="0" smtClean="0"/>
              <a:t> </a:t>
            </a:r>
            <a:r>
              <a:rPr lang="es-CL" dirty="0" smtClean="0"/>
              <a:t>Unidad 2: </a:t>
            </a:r>
            <a:r>
              <a:rPr lang="es-CL" dirty="0" smtClean="0"/>
              <a:t>Modelos de Sombreado: Gouraud y </a:t>
            </a:r>
            <a:r>
              <a:rPr lang="es-CL" dirty="0" err="1" smtClean="0"/>
              <a:t>Phong</a:t>
            </a:r>
            <a:endParaRPr lang="es-CL" dirty="0" smtClean="0"/>
          </a:p>
          <a:p>
            <a:pPr marL="0" indent="0">
              <a:buNone/>
            </a:pPr>
            <a:endParaRPr lang="es-CL" dirty="0"/>
          </a:p>
          <a:p>
            <a:pPr>
              <a:buFont typeface="Arial" panose="020B0604020202020204" pitchFamily="34" charset="0"/>
              <a:buChar char="•"/>
            </a:pPr>
            <a:endParaRPr lang="es-PE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945" y="3181630"/>
            <a:ext cx="6189617" cy="224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27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Estructura del Curso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CL" dirty="0" smtClean="0"/>
              <a:t> </a:t>
            </a:r>
            <a:r>
              <a:rPr lang="es-CL" dirty="0" smtClean="0"/>
              <a:t>Unidad 2: </a:t>
            </a:r>
            <a:r>
              <a:rPr lang="es-CL" dirty="0" smtClean="0"/>
              <a:t>Iluminación global y radiosidad</a:t>
            </a:r>
          </a:p>
          <a:p>
            <a:pPr marL="0" indent="0">
              <a:buNone/>
            </a:pPr>
            <a:endParaRPr lang="es-CL" dirty="0"/>
          </a:p>
          <a:p>
            <a:pPr>
              <a:buFont typeface="Arial" panose="020B0604020202020204" pitchFamily="34" charset="0"/>
              <a:buChar char="•"/>
            </a:pPr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158" y="2476500"/>
            <a:ext cx="5599229" cy="419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85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Estructura del Curso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CL" dirty="0" smtClean="0"/>
              <a:t> </a:t>
            </a:r>
            <a:r>
              <a:rPr lang="es-CL" dirty="0" smtClean="0"/>
              <a:t>Unidad 2: </a:t>
            </a:r>
            <a:r>
              <a:rPr lang="es-CL" dirty="0" smtClean="0"/>
              <a:t>Sistema de partículas</a:t>
            </a:r>
          </a:p>
          <a:p>
            <a:pPr marL="0" indent="0">
              <a:buNone/>
            </a:pPr>
            <a:endParaRPr lang="es-CL" dirty="0"/>
          </a:p>
          <a:p>
            <a:pPr>
              <a:buFont typeface="Arial" panose="020B0604020202020204" pitchFamily="34" charset="0"/>
              <a:buChar char="•"/>
            </a:pPr>
            <a:endParaRPr lang="es-PE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35" y="2720469"/>
            <a:ext cx="2118872" cy="317830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295" y="2668812"/>
            <a:ext cx="4375494" cy="328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95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Estructura del Curso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CL" dirty="0" smtClean="0"/>
              <a:t> </a:t>
            </a:r>
            <a:r>
              <a:rPr lang="es-CL" dirty="0" smtClean="0"/>
              <a:t>Unidad 2: </a:t>
            </a:r>
            <a:r>
              <a:rPr lang="es-CL" dirty="0" smtClean="0"/>
              <a:t>Animación cinemática: ángulos de Euler, cinemática hacia adelante.</a:t>
            </a:r>
          </a:p>
          <a:p>
            <a:pPr marL="0" indent="0">
              <a:buNone/>
            </a:pPr>
            <a:endParaRPr lang="es-CL" dirty="0"/>
          </a:p>
          <a:p>
            <a:pPr>
              <a:buFont typeface="Arial" panose="020B0604020202020204" pitchFamily="34" charset="0"/>
              <a:buChar char="•"/>
            </a:pPr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414" y="3301253"/>
            <a:ext cx="3569821" cy="307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Estructura del Curso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CL" dirty="0" smtClean="0"/>
              <a:t> </a:t>
            </a:r>
            <a:r>
              <a:rPr lang="es-CL" dirty="0" smtClean="0"/>
              <a:t>Unidad 2: </a:t>
            </a:r>
            <a:r>
              <a:rPr lang="es-CL" dirty="0" smtClean="0"/>
              <a:t>Animación cinemática: cinemática inversa</a:t>
            </a:r>
          </a:p>
          <a:p>
            <a:pPr marL="0" indent="0">
              <a:buNone/>
            </a:pPr>
            <a:endParaRPr lang="es-CL" dirty="0"/>
          </a:p>
          <a:p>
            <a:pPr>
              <a:buFont typeface="Arial" panose="020B0604020202020204" pitchFamily="34" charset="0"/>
              <a:buChar char="•"/>
            </a:pPr>
            <a:endParaRPr lang="es-PE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785" y="3280234"/>
            <a:ext cx="4044021" cy="299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Bibliografía</a:t>
            </a:r>
            <a:endParaRPr lang="es-PE" dirty="0"/>
          </a:p>
        </p:txBody>
      </p:sp>
      <p:pic>
        <p:nvPicPr>
          <p:cNvPr id="1026" name="Picture 2" descr="https://images-na.ssl-images-amazon.com/images/I/51NYsRHszvL._SX359_BO1,204,203,20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775" y="1990165"/>
            <a:ext cx="3438525" cy="475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99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Bibliografía</a:t>
            </a:r>
            <a:endParaRPr lang="es-PE" dirty="0"/>
          </a:p>
        </p:txBody>
      </p:sp>
      <p:pic>
        <p:nvPicPr>
          <p:cNvPr id="2050" name="Picture 2" descr="https://images-na.ssl-images-amazon.com/images/I/51ymO1qH0lL._SX381_BO1,204,203,20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128" y="1782949"/>
            <a:ext cx="3648075" cy="475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19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Bibliografía</a:t>
            </a:r>
            <a:endParaRPr lang="es-PE" dirty="0"/>
          </a:p>
        </p:txBody>
      </p:sp>
      <p:pic>
        <p:nvPicPr>
          <p:cNvPr id="3074" name="Picture 2" descr="https://images-na.ssl-images-amazon.com/images/I/51hR5S3JynL._SX404_BO1,204,203,20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692" y="1837765"/>
            <a:ext cx="38671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44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Recursos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CL" dirty="0" smtClean="0"/>
              <a:t> </a:t>
            </a:r>
            <a:r>
              <a:rPr lang="es-CL" dirty="0" smtClean="0">
                <a:hlinkClick r:id="rId2"/>
              </a:rPr>
              <a:t>http://www.opengl.org</a:t>
            </a:r>
            <a:endParaRPr lang="es-CL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s-PE" dirty="0">
                <a:hlinkClick r:id="rId3"/>
              </a:rPr>
              <a:t>http://www.tomdalling.com/blog/category/modern-opengl</a:t>
            </a:r>
            <a:r>
              <a:rPr lang="es-PE" dirty="0" smtClean="0">
                <a:hlinkClick r:id="rId3"/>
              </a:rPr>
              <a:t>/</a:t>
            </a:r>
            <a:endParaRPr lang="es-P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s-PE" dirty="0">
                <a:hlinkClick r:id="rId4"/>
              </a:rPr>
              <a:t>http://www.opengl-tutorial.org</a:t>
            </a:r>
            <a:r>
              <a:rPr lang="es-PE" dirty="0" smtClean="0">
                <a:hlinkClick r:id="rId4"/>
              </a:rPr>
              <a:t>/</a:t>
            </a:r>
            <a:endParaRPr lang="es-P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s-PE" dirty="0">
                <a:hlinkClick r:id="rId5"/>
              </a:rPr>
              <a:t>https://</a:t>
            </a:r>
            <a:r>
              <a:rPr lang="es-PE" dirty="0" smtClean="0">
                <a:hlinkClick r:id="rId5"/>
              </a:rPr>
              <a:t>en.wikibooks.org/wiki/OpenGL_Programming</a:t>
            </a:r>
            <a:endParaRPr lang="es-PE" dirty="0" smtClean="0"/>
          </a:p>
          <a:p>
            <a:pPr marL="0" indent="0">
              <a:buNone/>
            </a:pP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24555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247900" y="2991535"/>
            <a:ext cx="55549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 smtClean="0"/>
              <a:t>Video disponible en: </a:t>
            </a:r>
            <a:r>
              <a:rPr lang="es-PE" dirty="0" smtClean="0">
                <a:hlinkClick r:id="rId2"/>
              </a:rPr>
              <a:t>https</a:t>
            </a:r>
            <a:r>
              <a:rPr lang="es-PE" dirty="0">
                <a:hlinkClick r:id="rId2"/>
              </a:rPr>
              <a:t>://www.youtube.com/watch?v=g65Cp_pakM0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37608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Quién soy?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7206" y="1963272"/>
            <a:ext cx="8065294" cy="428936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CL" dirty="0" smtClean="0"/>
              <a:t> Profesor investigador en la Sección de Ing. Informática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L" dirty="0"/>
              <a:t> </a:t>
            </a:r>
            <a:r>
              <a:rPr lang="es-CL" dirty="0" smtClean="0"/>
              <a:t>Miembro del Grupo de Reconocimiento de Patrones e Inteligencia Artificial Aplicada</a:t>
            </a:r>
          </a:p>
          <a:p>
            <a:pPr marL="0" lvl="1" indent="0">
              <a:buNone/>
            </a:pPr>
            <a:r>
              <a:rPr lang="es-CL" dirty="0"/>
              <a:t>	</a:t>
            </a:r>
            <a:r>
              <a:rPr lang="es-CL" dirty="0">
                <a:hlinkClick r:id="rId2"/>
              </a:rPr>
              <a:t>http://inform.pucp.edu.pe/~grpiaa/?</a:t>
            </a:r>
            <a:r>
              <a:rPr lang="es-CL" dirty="0" smtClean="0">
                <a:hlinkClick r:id="rId2"/>
              </a:rPr>
              <a:t>lang=en</a:t>
            </a:r>
            <a:endParaRPr lang="es-CL" dirty="0" smtClean="0"/>
          </a:p>
          <a:p>
            <a:pPr marL="342900" lvl="1">
              <a:buFont typeface="Arial" panose="020B0604020202020204" pitchFamily="34" charset="0"/>
              <a:buChar char="•"/>
            </a:pPr>
            <a:r>
              <a:rPr lang="es-CL" dirty="0" smtClean="0"/>
              <a:t>Dr. en Ciencias de la Computación – Universidad de Chile – Año 2014</a:t>
            </a:r>
          </a:p>
          <a:p>
            <a:pPr marL="342900" lvl="1">
              <a:buFont typeface="Arial" panose="020B0604020202020204" pitchFamily="34" charset="0"/>
              <a:buChar char="•"/>
            </a:pPr>
            <a:r>
              <a:rPr lang="es-CL" dirty="0" smtClean="0"/>
              <a:t>Post-</a:t>
            </a:r>
            <a:r>
              <a:rPr lang="es-CL" dirty="0" err="1" smtClean="0"/>
              <a:t>doc</a:t>
            </a:r>
            <a:r>
              <a:rPr lang="es-CL" dirty="0" smtClean="0"/>
              <a:t> en la Universidad de </a:t>
            </a:r>
            <a:r>
              <a:rPr lang="es-CL" dirty="0" err="1" smtClean="0"/>
              <a:t>Konstanz</a:t>
            </a:r>
            <a:r>
              <a:rPr lang="es-CL" dirty="0" smtClean="0"/>
              <a:t> – Alemania. Hasta junio 2015.</a:t>
            </a:r>
          </a:p>
          <a:p>
            <a:pPr marL="342900" lvl="1">
              <a:buFont typeface="Arial" panose="020B0604020202020204" pitchFamily="34" charset="0"/>
              <a:buChar char="•"/>
            </a:pPr>
            <a:r>
              <a:rPr lang="es-CL" dirty="0" smtClean="0"/>
              <a:t>En la PUCP desde julio 2015.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4430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Investigación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7206" y="2092005"/>
            <a:ext cx="8065294" cy="376618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CL" dirty="0" smtClean="0"/>
              <a:t> Proyecto para reconstruir material arqueológico de manera computacional.</a:t>
            </a:r>
            <a:endParaRPr lang="es-PE" dirty="0"/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029" y="2885266"/>
            <a:ext cx="3916402" cy="1202232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7261" y="2970506"/>
            <a:ext cx="2487686" cy="1031750"/>
          </a:xfrm>
          <a:prstGeom prst="rect">
            <a:avLst/>
          </a:prstGeom>
        </p:spPr>
      </p:pic>
      <p:pic>
        <p:nvPicPr>
          <p:cNvPr id="6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4429" y="4755271"/>
            <a:ext cx="3411066" cy="1815460"/>
          </a:xfrm>
          <a:prstGeom prst="rect">
            <a:avLst/>
          </a:prstGeom>
        </p:spPr>
      </p:pic>
      <p:sp>
        <p:nvSpPr>
          <p:cNvPr id="7" name="Right Arrow 10"/>
          <p:cNvSpPr/>
          <p:nvPr/>
        </p:nvSpPr>
        <p:spPr>
          <a:xfrm>
            <a:off x="5060772" y="3426621"/>
            <a:ext cx="508936" cy="59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Down Arrow 11"/>
          <p:cNvSpPr/>
          <p:nvPr/>
        </p:nvSpPr>
        <p:spPr>
          <a:xfrm>
            <a:off x="5145578" y="4087498"/>
            <a:ext cx="208768" cy="4237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175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27154" y="2686922"/>
            <a:ext cx="3487409" cy="1658198"/>
          </a:xfrm>
        </p:spPr>
        <p:txBody>
          <a:bodyPr/>
          <a:lstStyle/>
          <a:p>
            <a:r>
              <a:rPr lang="es-CL" dirty="0" smtClean="0"/>
              <a:t>Preguntas?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49577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15530" y="2624169"/>
            <a:ext cx="4787293" cy="1658198"/>
          </a:xfrm>
          <a:ln>
            <a:noFill/>
          </a:ln>
        </p:spPr>
        <p:txBody>
          <a:bodyPr/>
          <a:lstStyle/>
          <a:p>
            <a:r>
              <a:rPr lang="es-CL" dirty="0" smtClean="0">
                <a:solidFill>
                  <a:schemeClr val="bg1"/>
                </a:solidFill>
              </a:rPr>
              <a:t>Vectores y Matrices</a:t>
            </a:r>
            <a:endParaRPr lang="es-P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51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Vectores</a:t>
            </a:r>
            <a:endParaRPr lang="es-P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s-CL" dirty="0" smtClean="0"/>
                  <a:t> Un vector </a:t>
                </a:r>
                <a14:m>
                  <m:oMath xmlns:m="http://schemas.openxmlformats.org/officeDocument/2006/math">
                    <m:r>
                      <a:rPr lang="es-CL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s-CL" dirty="0" smtClean="0"/>
                  <a:t> de dimensión </a:t>
                </a:r>
                <a14:m>
                  <m:oMath xmlns:m="http://schemas.openxmlformats.org/officeDocument/2006/math">
                    <m:r>
                      <a:rPr lang="es-CL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CL" dirty="0" smtClean="0"/>
                  <a:t> es una </a:t>
                </a:r>
                <a:r>
                  <a:rPr lang="es-CL" dirty="0" err="1" smtClean="0"/>
                  <a:t>tupla</a:t>
                </a:r>
                <a:r>
                  <a:rPr lang="es-CL" dirty="0" smtClean="0"/>
                  <a:t> de </a:t>
                </a:r>
                <a14:m>
                  <m:oMath xmlns:m="http://schemas.openxmlformats.org/officeDocument/2006/math">
                    <m:r>
                      <a:rPr lang="es-CL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CL" dirty="0" smtClean="0"/>
                  <a:t> números reales</a:t>
                </a:r>
              </a:p>
              <a:p>
                <a:pPr marL="0" indent="0">
                  <a:buNone/>
                </a:pPr>
                <a:endParaRPr lang="es-CL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PE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s-CL" dirty="0"/>
                  <a:t> </a:t>
                </a:r>
                <a:r>
                  <a:rPr lang="es-CL" dirty="0" smtClean="0"/>
                  <a:t>Un vector tiene una magnitud, una orientación y un sentido</a:t>
                </a:r>
                <a:endParaRPr lang="es-PE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83" t="-2751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https://upload.wikimedia.org/wikipedia/commons/thumb/e/e5/Vector_08.svg/250px-Vector_08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893" y="3876485"/>
            <a:ext cx="3742766" cy="187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720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Vectores - Propiedades</a:t>
            </a:r>
            <a:endParaRPr lang="es-P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s-CL" dirty="0" smtClean="0"/>
                  <a:t>Vectores de dimensión </a:t>
                </a:r>
                <a14:m>
                  <m:oMath xmlns:m="http://schemas.openxmlformats.org/officeDocument/2006/math">
                    <m:r>
                      <a:rPr lang="es-CL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CL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CL" dirty="0" smtClean="0"/>
                  <a:t>son cerrados bajo las operaciones de adición y multiplicación escalar.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s-CL" dirty="0"/>
                  <a:t> </a:t>
                </a:r>
                <a:r>
                  <a:rPr lang="es-CL" dirty="0" smtClean="0"/>
                  <a:t>Dados dos vectores </a:t>
                </a:r>
                <a14:m>
                  <m:oMath xmlns:m="http://schemas.openxmlformats.org/officeDocument/2006/math">
                    <m:r>
                      <a:rPr lang="es-CL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s-CL" dirty="0" smtClean="0"/>
                  <a:t> y </a:t>
                </a:r>
                <a14:m>
                  <m:oMath xmlns:m="http://schemas.openxmlformats.org/officeDocument/2006/math">
                    <m:r>
                      <a:rPr lang="es-CL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s-CL" dirty="0" smtClean="0"/>
              </a:p>
              <a:p>
                <a:pPr algn="ctr"/>
                <a14:m>
                  <m:oMath xmlns:m="http://schemas.openxmlformats.org/officeDocument/2006/math">
                    <m:r>
                      <a:rPr lang="es-CL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s-CL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s-C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s-CL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CL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C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s-CL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CL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C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s-CL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s-CL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s-C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s-CL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s-CL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E" dirty="0"/>
              </a:p>
              <a:p>
                <a:pPr algn="ctr"/>
                <a14:m>
                  <m:oMath xmlns:m="http://schemas.openxmlformats.org/officeDocument/2006/math">
                    <m:r>
                      <a:rPr lang="es-CL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s-CL" i="1">
                        <a:latin typeface="Cambria Math" panose="02040503050406030204" pitchFamily="18" charset="0"/>
                      </a:rPr>
                      <m:t> =(</m:t>
                    </m:r>
                    <m:sSub>
                      <m:sSubPr>
                        <m:ctrlPr>
                          <a:rPr lang="es-C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s-CL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CL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C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s-CL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CL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C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s-CL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s-CL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s-C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s-CL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s-CL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E" dirty="0"/>
              </a:p>
              <a:p>
                <a:pPr marL="0" indent="0">
                  <a:buNone/>
                </a:pPr>
                <a:r>
                  <a:rPr lang="es-CL" dirty="0" smtClean="0"/>
                  <a:t> entonces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s-CL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CL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s-CL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s-C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s-CL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CL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C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s-CL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CL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C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s-CL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CL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C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s-CL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CL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C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s-CL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s-CL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C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s-CL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s-CL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s-C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s-CL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s-CL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C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s-CL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s-CL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E" dirty="0"/>
              </a:p>
              <a:p>
                <a:pPr algn="ctr"/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s-CL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s-CL" i="1">
                        <a:latin typeface="Cambria Math" panose="02040503050406030204" pitchFamily="18" charset="0"/>
                      </a:rPr>
                      <m:t> =(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𝑐</m:t>
                    </m:r>
                    <m:sSub>
                      <m:sSubPr>
                        <m:ctrlPr>
                          <a:rPr lang="es-C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s-CL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CL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C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s-CL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s-CL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CL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𝑐</m:t>
                    </m:r>
                    <m:sSub>
                      <m:sSubPr>
                        <m:ctrlPr>
                          <a:rPr lang="es-C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s-CL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s-CL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s-C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s-CL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s-CL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s-CL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E" dirty="0"/>
              </a:p>
              <a:p>
                <a:pPr marL="0" indent="0">
                  <a:buNone/>
                </a:pPr>
                <a:endParaRPr lang="es-CL" dirty="0" smtClean="0"/>
              </a:p>
              <a:p>
                <a:pPr marL="0" indent="0">
                  <a:buNone/>
                </a:pPr>
                <a:endParaRPr lang="es-CL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83" t="-2751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220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Vectores - Propiedades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CL" dirty="0" smtClean="0"/>
              <a:t> Interpretación geométrica de la suma de dos vectores</a:t>
            </a:r>
            <a:endParaRPr lang="es-PE" dirty="0"/>
          </a:p>
        </p:txBody>
      </p:sp>
      <p:pic>
        <p:nvPicPr>
          <p:cNvPr id="5122" name="Picture 2" descr="https://upload.wikimedia.org/wikipedia/commons/thumb/0/01/Vectoren_optellen.svg/250px-Vectoren_optelle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22" y="3237749"/>
            <a:ext cx="3639170" cy="197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upload.wikimedia.org/wikipedia/commons/thumb/8/8a/Vectoren_optellen_2.svg/250px-Vectoren_optellen_2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808" y="3398651"/>
            <a:ext cx="3343394" cy="181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18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Vectores - Propiedades</a:t>
            </a:r>
            <a:endParaRPr lang="es-P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507206" y="1993393"/>
                <a:ext cx="8065294" cy="4541878"/>
              </a:xfrm>
            </p:spPr>
            <p:txBody>
              <a:bodyPr>
                <a:normAutofit lnSpcReduction="10000"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s-CL" dirty="0" smtClean="0"/>
                  <a:t> Propiedad conmutativa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s-CL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s-CL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CL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s-PE" dirty="0" smtClean="0"/>
                  <a:t> =</a:t>
                </a:r>
                <a14:m>
                  <m:oMath xmlns:m="http://schemas.openxmlformats.org/officeDocument/2006/math">
                    <m:r>
                      <a:rPr lang="es-CL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CL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s-CL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s-CL" dirty="0" smtClean="0"/>
                  <a:t> Propiedad distributiva</a:t>
                </a:r>
              </a:p>
              <a:p>
                <a:pPr marL="0" indent="0">
                  <a:buNone/>
                </a:pPr>
                <a:endParaRPr lang="es-CL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𝑐𝑢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𝑐𝑣</m:t>
                      </m:r>
                    </m:oMath>
                  </m:oMathPara>
                </a14:m>
                <a:endParaRPr lang="es-CL" b="0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s-CL" dirty="0"/>
                  <a:t> </a:t>
                </a:r>
                <a:r>
                  <a:rPr lang="es-CL" dirty="0" smtClean="0"/>
                  <a:t>Podemos crear combinaciones lineales de vectores</a:t>
                </a:r>
              </a:p>
              <a:p>
                <a:pPr marL="0" indent="0">
                  <a:buNone/>
                </a:pPr>
                <a:endParaRPr lang="es-CL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L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s-CL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s-CL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𝑐𝑤</m:t>
                      </m:r>
                    </m:oMath>
                  </m:oMathPara>
                </a14:m>
                <a:endParaRPr lang="es-CL" dirty="0"/>
              </a:p>
              <a:p>
                <a:pPr marL="0" indent="0">
                  <a:buNone/>
                </a:pPr>
                <a:endParaRPr lang="es-CL" b="0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s-CL" dirty="0" smtClean="0"/>
                  <a:t> Para nuestro curso, generalmente los vectores pertenecen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CL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ℜ</m:t>
                        </m:r>
                      </m:e>
                      <m:sup>
                        <m:r>
                          <a:rPr lang="es-C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s-CL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206" y="1993393"/>
                <a:ext cx="8065294" cy="4541878"/>
              </a:xfrm>
              <a:blipFill rotWithShape="0">
                <a:blip r:embed="rId2"/>
                <a:stretch>
                  <a:fillRect l="-983" t="-2819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001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Vectores - Propiedades</a:t>
            </a:r>
            <a:endParaRPr lang="es-P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s-CL" dirty="0" smtClean="0"/>
                  <a:t> Tres vectores </a:t>
                </a: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 ∈</m:t>
                    </m:r>
                    <m:sSup>
                      <m:sSupPr>
                        <m:ctrlPr>
                          <a:rPr lang="es-P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s-C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s-PE" dirty="0" smtClean="0"/>
                  <a:t>se llaman una base para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s-C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s-PE" dirty="0" smtClean="0"/>
                  <a:t> si</a:t>
                </a:r>
              </a:p>
              <a:p>
                <a:pPr marL="538163" indent="-179388">
                  <a:buFont typeface="Arial" panose="020B0604020202020204" pitchFamily="34" charset="0"/>
                  <a:buChar char="•"/>
                </a:pPr>
                <a:r>
                  <a:rPr lang="es-CL" dirty="0" smtClean="0"/>
                  <a:t>Cualquier vector </a:t>
                </a: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es-C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s-C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s-PE" dirty="0" smtClean="0"/>
                  <a:t> puede ser escrito como una combinación lineal de </a:t>
                </a:r>
                <a14:m>
                  <m:oMath xmlns:m="http://schemas.openxmlformats.org/officeDocument/2006/math">
                    <m:r>
                      <a:rPr lang="es-CL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s-CL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CL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s-CL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CL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s-CL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PE" dirty="0" smtClean="0"/>
              </a:p>
              <a:p>
                <a:pPr marL="538163" indent="-179388">
                  <a:buFont typeface="Arial" panose="020B0604020202020204" pitchFamily="34" charset="0"/>
                  <a:buChar char="•"/>
                </a:pPr>
                <a:r>
                  <a:rPr lang="es-CL" dirty="0"/>
                  <a:t> </a:t>
                </a:r>
                <a14:m>
                  <m:oMath xmlns:m="http://schemas.openxmlformats.org/officeDocument/2006/math">
                    <m:r>
                      <a:rPr lang="es-CL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s-CL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CL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s-CL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CL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s-PE" dirty="0" smtClean="0"/>
                  <a:t> son linealmente independientes</a:t>
                </a:r>
              </a:p>
              <a:p>
                <a:pPr marL="538163" indent="-179388">
                  <a:buFont typeface="Arial" panose="020B0604020202020204" pitchFamily="34" charset="0"/>
                  <a:buChar char="•"/>
                </a:pPr>
                <a:r>
                  <a:rPr lang="es-CL" dirty="0" smtClean="0"/>
                  <a:t>Ejemplo: los vectores que caen en los ejes coordenados 3D forman una base del espacio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s-C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s-PE" dirty="0" smtClean="0"/>
              </a:p>
              <a:p>
                <a:pPr marL="538163" indent="-179388">
                  <a:buFont typeface="Arial" panose="020B0604020202020204" pitchFamily="34" charset="0"/>
                  <a:buChar char="•"/>
                </a:pPr>
                <a:r>
                  <a:rPr lang="es-CL" dirty="0" smtClean="0"/>
                  <a:t>Una propiedad de las bases es que los</a:t>
                </a:r>
              </a:p>
              <a:p>
                <a:pPr marL="358775" indent="0">
                  <a:buNone/>
                </a:pPr>
                <a:r>
                  <a:rPr lang="es-CL" dirty="0" smtClean="0"/>
                  <a:t>    vectores forman ángulos rectos entre sí</a:t>
                </a:r>
                <a:endParaRPr lang="es-PE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83" t="-2751" r="-76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ector recto de flecha 3"/>
          <p:cNvCxnSpPr/>
          <p:nvPr/>
        </p:nvCxnSpPr>
        <p:spPr>
          <a:xfrm flipV="1">
            <a:off x="7283231" y="4593651"/>
            <a:ext cx="0" cy="10783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4"/>
          <p:cNvCxnSpPr/>
          <p:nvPr/>
        </p:nvCxnSpPr>
        <p:spPr>
          <a:xfrm>
            <a:off x="7283231" y="5671953"/>
            <a:ext cx="1199072" cy="3795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/>
          <p:cNvCxnSpPr/>
          <p:nvPr/>
        </p:nvCxnSpPr>
        <p:spPr>
          <a:xfrm flipH="1">
            <a:off x="6480975" y="5671953"/>
            <a:ext cx="802256" cy="5703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8374351" y="590568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x</a:t>
            </a:r>
            <a:endParaRPr lang="es-PE" dirty="0"/>
          </a:p>
        </p:txBody>
      </p:sp>
      <p:sp>
        <p:nvSpPr>
          <p:cNvPr id="8" name="CuadroTexto 7"/>
          <p:cNvSpPr txBox="1"/>
          <p:nvPr/>
        </p:nvSpPr>
        <p:spPr>
          <a:xfrm>
            <a:off x="7283231" y="4424653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y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6293788" y="6057659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357431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Vectores – Producto punto</a:t>
            </a:r>
            <a:endParaRPr lang="es-P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s-CL" dirty="0" smtClean="0"/>
                  <a:t>Sean dos vectores </a:t>
                </a: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s-C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CL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s-C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s-CL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PE" dirty="0" smtClean="0"/>
                  <a:t> y </a:t>
                </a: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s-C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CL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s-C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s-CL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PE" dirty="0" smtClean="0"/>
                  <a:t>, el producto punto o producto interno se define como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s-C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s-PE" dirty="0" smtClean="0"/>
              </a:p>
              <a:p>
                <a:pPr marL="0" indent="0">
                  <a:buNone/>
                </a:pPr>
                <a:endParaRPr lang="es-CL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s-CL" dirty="0" smtClean="0"/>
                  <a:t> El producto punto asigna un número real a un par de vectores</a:t>
                </a:r>
                <a:endParaRPr lang="es-PE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83" t="-2751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861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Computación Gráfica</a:t>
            </a:r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CL" dirty="0" smtClean="0"/>
              <a:t> Simular el mundo real usando computadoras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L" dirty="0" smtClean="0"/>
              <a:t> Especial énfasis en modelos físicos para añadir realismo</a:t>
            </a:r>
          </a:p>
          <a:p>
            <a:pPr marL="358775" lvl="1" indent="0">
              <a:buFont typeface="Arial" panose="020B0604020202020204" pitchFamily="34" charset="0"/>
              <a:buChar char="•"/>
            </a:pPr>
            <a:r>
              <a:rPr lang="es-CL" dirty="0" smtClean="0"/>
              <a:t> Geometría 3D</a:t>
            </a:r>
          </a:p>
          <a:p>
            <a:pPr marL="358775" lvl="1" indent="0">
              <a:buFont typeface="Arial" panose="020B0604020202020204" pitchFamily="34" charset="0"/>
              <a:buChar char="•"/>
            </a:pPr>
            <a:r>
              <a:rPr lang="es-CL" dirty="0"/>
              <a:t> </a:t>
            </a:r>
            <a:r>
              <a:rPr lang="es-CL" dirty="0" smtClean="0"/>
              <a:t>Iluminación</a:t>
            </a:r>
          </a:p>
          <a:p>
            <a:pPr marL="358775" lvl="1" indent="0">
              <a:buFont typeface="Arial" panose="020B0604020202020204" pitchFamily="34" charset="0"/>
              <a:buChar char="•"/>
            </a:pPr>
            <a:r>
              <a:rPr lang="es-CL" dirty="0"/>
              <a:t> </a:t>
            </a:r>
            <a:r>
              <a:rPr lang="es-CL" dirty="0" smtClean="0"/>
              <a:t>Cinemática</a:t>
            </a:r>
          </a:p>
          <a:p>
            <a:pPr marL="358775" lvl="1" indent="0">
              <a:buFont typeface="Arial" panose="020B0604020202020204" pitchFamily="34" charset="0"/>
              <a:buChar char="•"/>
            </a:pPr>
            <a:r>
              <a:rPr lang="es-CL" dirty="0"/>
              <a:t> </a:t>
            </a:r>
            <a:r>
              <a:rPr lang="es-CL" dirty="0" smtClean="0"/>
              <a:t>Dinámica de fluidos</a:t>
            </a:r>
          </a:p>
          <a:p>
            <a:pPr marL="0" lvl="1" indent="0">
              <a:buNone/>
            </a:pPr>
            <a:endParaRPr lang="es-CL" dirty="0" smtClean="0"/>
          </a:p>
          <a:p>
            <a:pPr marL="0" lvl="1" indent="0">
              <a:buNone/>
            </a:pPr>
            <a:endParaRPr lang="es-CL" dirty="0" smtClean="0"/>
          </a:p>
          <a:p>
            <a:pPr marL="0" lvl="1" indent="0">
              <a:buNone/>
            </a:pPr>
            <a:endParaRPr lang="es-CL" dirty="0" smtClean="0"/>
          </a:p>
          <a:p>
            <a:pPr marL="0" lvl="1" indent="0">
              <a:buNone/>
            </a:pPr>
            <a:endParaRPr lang="es-CL" dirty="0" smtClean="0"/>
          </a:p>
          <a:p>
            <a:pPr marL="0" lvl="1" indent="0">
              <a:buNone/>
            </a:pP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322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Vectores - Norma</a:t>
            </a:r>
            <a:endParaRPr lang="es-P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507206" y="1993393"/>
                <a:ext cx="8065294" cy="4774960"/>
              </a:xfrm>
            </p:spPr>
            <p:txBody>
              <a:bodyPr>
                <a:norm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s-CL" dirty="0" smtClean="0"/>
                  <a:t> La norma (longitud o magnitud) de un vector </a:t>
                </a:r>
                <a14:m>
                  <m:oMath xmlns:m="http://schemas.openxmlformats.org/officeDocument/2006/math">
                    <m:r>
                      <a:rPr lang="es-CL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s-CL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s-C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s-CL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CL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s-C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s-CL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s-CL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PE" dirty="0"/>
                  <a:t> </a:t>
                </a:r>
                <a:r>
                  <a:rPr lang="es-PE" dirty="0" smtClean="0"/>
                  <a:t> se define como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s-C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s-P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+ …+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s-PE" dirty="0" smtClean="0"/>
              </a:p>
              <a:p>
                <a:pPr marL="0" indent="0">
                  <a:buNone/>
                </a:pPr>
                <a:endParaRPr lang="es-CL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s-CL" dirty="0" smtClean="0"/>
                  <a:t> Es equivalente a</a:t>
                </a:r>
              </a:p>
              <a:p>
                <a:pPr marL="0" indent="0">
                  <a:buNone/>
                </a:pPr>
                <a:endParaRPr lang="es-C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s-P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rad>
                    </m:oMath>
                  </m:oMathPara>
                </a14:m>
                <a:endParaRPr lang="es-PE" dirty="0" smtClean="0"/>
              </a:p>
              <a:p>
                <a:pPr marL="0" indent="0">
                  <a:buNone/>
                </a:pPr>
                <a:endParaRPr lang="es-CL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s-CL" dirty="0" smtClean="0"/>
                  <a:t> Un vector unitario es un vector cuya norma es 1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s-PE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206" y="1993393"/>
                <a:ext cx="8065294" cy="4774960"/>
              </a:xfrm>
              <a:blipFill rotWithShape="0">
                <a:blip r:embed="rId2"/>
                <a:stretch>
                  <a:fillRect l="-983" t="-2171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078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Vectores - Ángulo</a:t>
            </a:r>
            <a:endParaRPr lang="es-P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s-CL" dirty="0" smtClean="0"/>
                  <a:t> </a:t>
                </a:r>
                <a:r>
                  <a:rPr lang="es-CL" dirty="0"/>
                  <a:t>Sean dos vectores </a:t>
                </a:r>
                <a14:m>
                  <m:oMath xmlns:m="http://schemas.openxmlformats.org/officeDocument/2006/math">
                    <m:r>
                      <a:rPr lang="es-CL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s-CL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s-C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s-CL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CL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s-C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s-CL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s-CL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PE" dirty="0"/>
                  <a:t> y </a:t>
                </a:r>
                <a14:m>
                  <m:oMath xmlns:m="http://schemas.openxmlformats.org/officeDocument/2006/math">
                    <m:r>
                      <a:rPr lang="es-CL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s-CL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s-C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s-CL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CL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s-C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s-CL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s-CL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PE" dirty="0" smtClean="0"/>
                  <a:t>, el coseno del ángulo formado por estos dos vectores es</a:t>
                </a:r>
              </a:p>
              <a:p>
                <a:pPr marL="0" indent="0">
                  <a:buNone/>
                </a:pPr>
                <a:endParaRPr lang="es-C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PE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PE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s-P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s-C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s-C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den>
                          </m:f>
                        </m:e>
                      </m:func>
                    </m:oMath>
                  </m:oMathPara>
                </a14:m>
                <a:endParaRPr lang="es-PE" dirty="0" smtClean="0"/>
              </a:p>
              <a:p>
                <a:pPr marL="0" indent="0">
                  <a:buNone/>
                </a:pPr>
                <a:endParaRPr lang="es-CL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s-CL" dirty="0" smtClean="0"/>
                  <a:t> Cuando dos vectores son ortogonales (forman un ángulo recto), el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CL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CL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90</m:t>
                        </m:r>
                        <m:r>
                          <a:rPr lang="es-C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°=0</m:t>
                        </m:r>
                      </m:e>
                    </m:func>
                  </m:oMath>
                </a14:m>
                <a:r>
                  <a:rPr lang="es-PE" dirty="0" smtClean="0"/>
                  <a:t>. Por lo tanto </a:t>
                </a:r>
                <a14:m>
                  <m:oMath xmlns:m="http://schemas.openxmlformats.org/officeDocument/2006/math">
                    <m:r>
                      <a:rPr lang="es-C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s-C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s-C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s-PE" dirty="0" smtClean="0"/>
                  <a:t>=0</a:t>
                </a:r>
                <a:endParaRPr lang="es-PE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83" t="-2751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513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Matrices</a:t>
            </a:r>
            <a:endParaRPr lang="es-P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s-CL" dirty="0" smtClean="0"/>
                  <a:t> Una matriz es un arreglo rectangular de números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s-CL" dirty="0"/>
                  <a:t> </a:t>
                </a:r>
                <a:r>
                  <a:rPr lang="es-CL" dirty="0" smtClean="0"/>
                  <a:t>Ejemplo: matriz de dimensión 3 x 3</a:t>
                </a:r>
              </a:p>
              <a:p>
                <a:pPr marL="0" indent="0">
                  <a:buNone/>
                </a:pPr>
                <a:endParaRPr lang="es-CL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</m:mr>
                            <m:mr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CL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s-CL" dirty="0" smtClean="0"/>
                  <a:t> Fila: </a:t>
                </a:r>
                <a14:m>
                  <m:oMath xmlns:m="http://schemas.openxmlformats.org/officeDocument/2006/math">
                    <m:r>
                      <a:rPr lang="es-CL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s-CL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s-CL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CL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s-CL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s-CL" dirty="0" smtClean="0"/>
                  <a:t>Columna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P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P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PE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31" t="-3722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826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Matrices</a:t>
            </a:r>
            <a:endParaRPr lang="es-P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s-CL" dirty="0" smtClean="0"/>
                  <a:t> Una matriz cuadrada se llama matriz identidad si la matriz contiene 1’s en la diagonal y ceros en el resto de elementos</a:t>
                </a:r>
              </a:p>
              <a:p>
                <a:pPr marL="0" indent="0">
                  <a:buNone/>
                </a:pPr>
                <a:endParaRPr lang="es-C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P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P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s-PE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PE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PE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PE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PE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PE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PE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PE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PE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PE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83" t="-2751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939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Matrices - Operaciones</a:t>
            </a:r>
            <a:endParaRPr lang="es-P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s-CL" dirty="0" smtClean="0"/>
                  <a:t> Sean dos matrices </a:t>
                </a: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s-PE" dirty="0" smtClean="0"/>
                  <a:t> y </a:t>
                </a: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s-PE" dirty="0" smtClean="0"/>
                  <a:t> del mismo tamaño. La suma </a:t>
                </a: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s-PE" dirty="0" smtClean="0"/>
                  <a:t> se obtiene sumando los elementos correspondientes en cada matriz.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s-CL" dirty="0"/>
                  <a:t> </a:t>
                </a:r>
                <a:r>
                  <a:rPr lang="es-CL" dirty="0" smtClean="0"/>
                  <a:t>Ejemplo</a:t>
                </a:r>
              </a:p>
              <a:p>
                <a:pPr marL="0" indent="0">
                  <a:buNone/>
                </a:pPr>
                <a:endParaRPr lang="es-C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P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P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PE" dirty="0" smtClean="0"/>
              </a:p>
              <a:p>
                <a:pPr marL="0" indent="0">
                  <a:buNone/>
                </a:pPr>
                <a:endParaRPr lang="es-CL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s-CL" dirty="0" smtClean="0"/>
                  <a:t> La multiplicación de una matriz por un escalar se obtiene multiplicando cada elemento de la matriz por el escalar.</a:t>
                </a:r>
                <a:endParaRPr lang="es-PE" dirty="0" smtClean="0"/>
              </a:p>
              <a:p>
                <a:pPr marL="0" indent="0">
                  <a:buNone/>
                </a:pPr>
                <a:endParaRPr lang="es-PE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83" t="-2751" r="-907" b="-356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81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Matrices - Operaciones</a:t>
            </a:r>
            <a:endParaRPr lang="es-P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s-CL" dirty="0" smtClean="0"/>
                  <a:t> Multiplicación de matrices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s-CL" dirty="0"/>
                  <a:t> </a:t>
                </a:r>
                <a:r>
                  <a:rPr lang="es-CL" dirty="0" smtClean="0"/>
                  <a:t>Sean dos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𝑛𝑥𝑝</m:t>
                        </m:r>
                      </m:sub>
                    </m:sSub>
                  </m:oMath>
                </a14:m>
                <a:r>
                  <a:rPr lang="es-PE" dirty="0" smtClean="0"/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𝑝𝑥𝑚</m:t>
                        </m:r>
                      </m:sub>
                    </m:sSub>
                  </m:oMath>
                </a14:m>
                <a:r>
                  <a:rPr lang="es-PE" dirty="0" smtClean="0"/>
                  <a:t>, la multiplicación de </a:t>
                </a: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s-PE" dirty="0" smtClean="0"/>
                  <a:t> resulta en una matriz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𝑛𝑥𝑚</m:t>
                        </m:r>
                      </m:sub>
                    </m:sSub>
                  </m:oMath>
                </a14:m>
                <a:endParaRPr lang="es-PE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s-CL" dirty="0"/>
                  <a:t> </a:t>
                </a:r>
                <a:r>
                  <a:rPr lang="es-CL" dirty="0" smtClean="0"/>
                  <a:t>Ejemplo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C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s-CL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s-PE" dirty="0" smtClean="0"/>
                  <a:t> , </a:t>
                </a: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C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s-CL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PE" dirty="0" smtClean="0"/>
              </a:p>
              <a:p>
                <a:pPr marL="0" indent="0" algn="ctr">
                  <a:buNone/>
                </a:pPr>
                <a:endParaRPr lang="es-PE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</m:mr>
                            <m:mr>
                              <m:e/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es-PE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83" t="-2751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051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Matrices - Operaciones</a:t>
            </a:r>
            <a:endParaRPr lang="es-P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s-CL" dirty="0" smtClean="0"/>
                  <a:t> Multiplicación de matrices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s-CL" dirty="0"/>
                  <a:t> </a:t>
                </a:r>
                <a:r>
                  <a:rPr lang="es-CL" dirty="0" smtClean="0"/>
                  <a:t>Sean dos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𝑛𝑥𝑝</m:t>
                        </m:r>
                      </m:sub>
                    </m:sSub>
                  </m:oMath>
                </a14:m>
                <a:r>
                  <a:rPr lang="es-PE" dirty="0" smtClean="0"/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𝑝𝑥𝑚</m:t>
                        </m:r>
                      </m:sub>
                    </m:sSub>
                  </m:oMath>
                </a14:m>
                <a:r>
                  <a:rPr lang="es-PE" dirty="0" smtClean="0"/>
                  <a:t>, la multiplicación de </a:t>
                </a: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s-PE" dirty="0" smtClean="0"/>
                  <a:t> resulta en una matriz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𝑛𝑥𝑚</m:t>
                        </m:r>
                      </m:sub>
                    </m:sSub>
                  </m:oMath>
                </a14:m>
                <a:endParaRPr lang="es-PE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s-CL" dirty="0"/>
                  <a:t> </a:t>
                </a:r>
                <a:r>
                  <a:rPr lang="es-CL" dirty="0" smtClean="0"/>
                  <a:t>Ejemplo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C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s-CL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s-PE" dirty="0" smtClean="0"/>
                  <a:t> , </a:t>
                </a: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C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s-CL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PE" dirty="0" smtClean="0"/>
              </a:p>
              <a:p>
                <a:pPr marL="0" indent="0" algn="ctr">
                  <a:buNone/>
                </a:pPr>
                <a:endParaRPr lang="es-PE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es-PE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83" t="-2751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ángulo 3"/>
          <p:cNvSpPr/>
          <p:nvPr/>
        </p:nvSpPr>
        <p:spPr>
          <a:xfrm>
            <a:off x="3343835" y="3872753"/>
            <a:ext cx="1165412" cy="29583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ángulo 4"/>
          <p:cNvSpPr/>
          <p:nvPr/>
        </p:nvSpPr>
        <p:spPr>
          <a:xfrm>
            <a:off x="5590032" y="3694176"/>
            <a:ext cx="292608" cy="99974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4462272" y="5053584"/>
            <a:ext cx="377952" cy="2865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4116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Matrices - Operaciones</a:t>
            </a:r>
            <a:endParaRPr lang="es-P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s-CL" dirty="0" smtClean="0"/>
                  <a:t> Multiplicación de matrices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s-CL" dirty="0"/>
                  <a:t> </a:t>
                </a:r>
                <a:r>
                  <a:rPr lang="es-CL" dirty="0" smtClean="0"/>
                  <a:t>Sean dos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𝑛𝑥𝑝</m:t>
                        </m:r>
                      </m:sub>
                    </m:sSub>
                  </m:oMath>
                </a14:m>
                <a:r>
                  <a:rPr lang="es-PE" dirty="0" smtClean="0"/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𝑝𝑥𝑚</m:t>
                        </m:r>
                      </m:sub>
                    </m:sSub>
                  </m:oMath>
                </a14:m>
                <a:r>
                  <a:rPr lang="es-PE" dirty="0" smtClean="0"/>
                  <a:t>, la multiplicación de </a:t>
                </a: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s-PE" dirty="0" smtClean="0"/>
                  <a:t> resulta en una matriz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𝑛𝑥𝑚</m:t>
                        </m:r>
                      </m:sub>
                    </m:sSub>
                  </m:oMath>
                </a14:m>
                <a:endParaRPr lang="es-PE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s-CL" dirty="0"/>
                  <a:t> </a:t>
                </a:r>
                <a:r>
                  <a:rPr lang="es-CL" dirty="0" smtClean="0"/>
                  <a:t>Ejemplo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C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s-CL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s-PE" dirty="0" smtClean="0"/>
                  <a:t> , </a:t>
                </a: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C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s-CL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PE" dirty="0" smtClean="0"/>
              </a:p>
              <a:p>
                <a:pPr marL="0" indent="0" algn="ctr">
                  <a:buNone/>
                </a:pPr>
                <a:endParaRPr lang="es-PE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/>
                            </m:mr>
                            <m:mr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34</m:t>
                                </m:r>
                              </m:e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es-PE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83" t="-2751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ángulo 3"/>
          <p:cNvSpPr/>
          <p:nvPr/>
        </p:nvSpPr>
        <p:spPr>
          <a:xfrm>
            <a:off x="3296860" y="4238513"/>
            <a:ext cx="1238564" cy="29583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ángulo 4"/>
          <p:cNvSpPr/>
          <p:nvPr/>
        </p:nvSpPr>
        <p:spPr>
          <a:xfrm>
            <a:off x="5590032" y="3694176"/>
            <a:ext cx="292608" cy="99974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4456176" y="5413248"/>
            <a:ext cx="377952" cy="2865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4843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Matrices - Operaciones</a:t>
            </a:r>
            <a:endParaRPr lang="es-P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s-CL" dirty="0" smtClean="0"/>
                  <a:t> Multiplicación de matrices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s-CL" dirty="0"/>
                  <a:t> </a:t>
                </a:r>
                <a:r>
                  <a:rPr lang="es-CL" dirty="0" smtClean="0"/>
                  <a:t>Sean dos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𝑛𝑥𝑝</m:t>
                        </m:r>
                      </m:sub>
                    </m:sSub>
                  </m:oMath>
                </a14:m>
                <a:r>
                  <a:rPr lang="es-PE" dirty="0" smtClean="0"/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𝑝𝑥𝑚</m:t>
                        </m:r>
                      </m:sub>
                    </m:sSub>
                  </m:oMath>
                </a14:m>
                <a:r>
                  <a:rPr lang="es-PE" dirty="0" smtClean="0"/>
                  <a:t>, la multiplicación de </a:t>
                </a: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s-PE" dirty="0" smtClean="0"/>
                  <a:t> resulta en una matriz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𝑛𝑥𝑚</m:t>
                        </m:r>
                      </m:sub>
                    </m:sSub>
                  </m:oMath>
                </a14:m>
                <a:endParaRPr lang="es-PE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s-CL" dirty="0"/>
                  <a:t> </a:t>
                </a:r>
                <a:r>
                  <a:rPr lang="es-CL" dirty="0" smtClean="0"/>
                  <a:t>Ejemplo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C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s-CL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s-PE" dirty="0" smtClean="0"/>
                  <a:t> , </a:t>
                </a: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C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s-CL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PE" dirty="0" smtClean="0"/>
              </a:p>
              <a:p>
                <a:pPr marL="0" indent="0" algn="ctr">
                  <a:buNone/>
                </a:pPr>
                <a:endParaRPr lang="es-PE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e>
                            </m:mr>
                            <m:mr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34</m:t>
                                </m:r>
                              </m:e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es-PE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83" t="-2751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ángulo 3"/>
          <p:cNvSpPr/>
          <p:nvPr/>
        </p:nvSpPr>
        <p:spPr>
          <a:xfrm>
            <a:off x="3294145" y="3887814"/>
            <a:ext cx="1238564" cy="29583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ángulo 4"/>
          <p:cNvSpPr/>
          <p:nvPr/>
        </p:nvSpPr>
        <p:spPr>
          <a:xfrm>
            <a:off x="6022848" y="3683777"/>
            <a:ext cx="292608" cy="99974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5065776" y="5047488"/>
            <a:ext cx="377952" cy="2865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0945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Matrices - Operaciones</a:t>
            </a:r>
            <a:endParaRPr lang="es-P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s-CL" dirty="0" smtClean="0"/>
                  <a:t> Multiplicación de matrices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s-CL" dirty="0"/>
                  <a:t> </a:t>
                </a:r>
                <a:r>
                  <a:rPr lang="es-CL" dirty="0" smtClean="0"/>
                  <a:t>Sean dos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𝑛𝑥𝑝</m:t>
                        </m:r>
                      </m:sub>
                    </m:sSub>
                  </m:oMath>
                </a14:m>
                <a:r>
                  <a:rPr lang="es-PE" dirty="0" smtClean="0"/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𝑝𝑥𝑚</m:t>
                        </m:r>
                      </m:sub>
                    </m:sSub>
                  </m:oMath>
                </a14:m>
                <a:r>
                  <a:rPr lang="es-PE" dirty="0" smtClean="0"/>
                  <a:t>, la multiplicación de </a:t>
                </a: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s-PE" dirty="0" smtClean="0"/>
                  <a:t> resulta en una matriz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𝑛𝑥𝑚</m:t>
                        </m:r>
                      </m:sub>
                    </m:sSub>
                  </m:oMath>
                </a14:m>
                <a:endParaRPr lang="es-PE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s-CL" dirty="0"/>
                  <a:t> </a:t>
                </a:r>
                <a:r>
                  <a:rPr lang="es-CL" dirty="0" smtClean="0"/>
                  <a:t>Ejemplo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C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s-CL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s-PE" dirty="0" smtClean="0"/>
                  <a:t> , </a:t>
                </a: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C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s-CL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PE" dirty="0" smtClean="0"/>
              </a:p>
              <a:p>
                <a:pPr marL="0" indent="0" algn="ctr">
                  <a:buNone/>
                </a:pPr>
                <a:endParaRPr lang="es-PE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e>
                            </m:mr>
                            <m:mr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34</m:t>
                                </m:r>
                              </m:e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37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PE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83" t="-2751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ángulo 3"/>
          <p:cNvSpPr/>
          <p:nvPr/>
        </p:nvSpPr>
        <p:spPr>
          <a:xfrm>
            <a:off x="3294145" y="4241382"/>
            <a:ext cx="1238564" cy="29583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ángulo 4"/>
          <p:cNvSpPr/>
          <p:nvPr/>
        </p:nvSpPr>
        <p:spPr>
          <a:xfrm>
            <a:off x="6022848" y="3683777"/>
            <a:ext cx="292608" cy="99974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5065776" y="5388864"/>
            <a:ext cx="377952" cy="2865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3464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Computación Gráfica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CL" dirty="0" smtClean="0"/>
              <a:t> Generación de imágenes foto-realistas desde escenas computacionales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L" dirty="0"/>
              <a:t> </a:t>
            </a:r>
            <a:r>
              <a:rPr lang="es-CL" dirty="0" smtClean="0"/>
              <a:t>Escena es una representación 2D o 3D (geometría)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L" dirty="0"/>
              <a:t> </a:t>
            </a:r>
            <a:r>
              <a:rPr lang="es-CL" dirty="0" smtClean="0"/>
              <a:t>Proceso de convertir una escena en una imagen se llama </a:t>
            </a:r>
            <a:r>
              <a:rPr lang="es-CL" dirty="0" err="1" smtClean="0">
                <a:solidFill>
                  <a:srgbClr val="002060"/>
                </a:solidFill>
              </a:rPr>
              <a:t>Rendering</a:t>
            </a:r>
            <a:endParaRPr lang="es-PE" dirty="0">
              <a:solidFill>
                <a:srgbClr val="002060"/>
              </a:solidFill>
            </a:endParaRPr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2461063693"/>
              </p:ext>
            </p:extLst>
          </p:nvPr>
        </p:nvGraphicFramePr>
        <p:xfrm>
          <a:off x="882298" y="2998977"/>
          <a:ext cx="7300822" cy="4477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433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Matrices - Inversa</a:t>
            </a:r>
            <a:endParaRPr lang="es-P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s-CL" dirty="0" smtClean="0"/>
                  <a:t> Sea </a:t>
                </a: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s-PE" dirty="0" smtClean="0"/>
                  <a:t> una matriz cuadrada de </a:t>
                </a: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PE" dirty="0" smtClean="0"/>
                  <a:t>. Si podemos encontrar una matriz </a:t>
                </a: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s-PE" dirty="0" smtClean="0"/>
                  <a:t> tal que </a:t>
                </a: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𝐵𝐴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s-PE" dirty="0" smtClean="0"/>
                  <a:t>, entonces decimos que </a:t>
                </a: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s-PE" dirty="0" smtClean="0"/>
                  <a:t> es invertible y </a:t>
                </a: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s-PE" dirty="0" smtClean="0"/>
                  <a:t> es llamada la inversa de </a:t>
                </a: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s-PE" dirty="0" smtClean="0"/>
                  <a:t>.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s-CL" dirty="0"/>
                  <a:t> </a:t>
                </a:r>
                <a:r>
                  <a:rPr lang="es-CL" dirty="0" smtClean="0"/>
                  <a:t>La matriz inversa se denota como </a:t>
                </a: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CL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s-PE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s-CL" dirty="0"/>
                  <a:t> </a:t>
                </a:r>
                <a:r>
                  <a:rPr lang="es-CL" dirty="0" smtClean="0"/>
                  <a:t>Propiedades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s-PE" dirty="0" smtClean="0"/>
              </a:p>
              <a:p>
                <a:pPr marL="0" indent="0">
                  <a:buNone/>
                </a:pPr>
                <a:endParaRPr lang="es-PE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𝑐𝐴</m:t>
                      </m:r>
                      <m:sSup>
                        <m:sSup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sSup>
                        <m:sSup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s-PE" dirty="0" smtClean="0"/>
              </a:p>
              <a:p>
                <a:pPr marL="0" indent="0">
                  <a:buNone/>
                </a:pPr>
                <a:endParaRPr lang="es-PE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𝐴𝐵</m:t>
                      </m:r>
                      <m:sSup>
                        <m:sSup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s-PE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31" t="-3074" r="-1285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491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Resumen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CL" dirty="0" smtClean="0"/>
              <a:t> Vectores y matrices son el ingrediente clave para computación gráfica.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L" dirty="0"/>
              <a:t> </a:t>
            </a:r>
            <a:r>
              <a:rPr lang="es-CL" dirty="0" smtClean="0"/>
              <a:t>Permiten establecer un conjunto básico de operaciones y propiedades.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L" dirty="0"/>
              <a:t> </a:t>
            </a:r>
            <a:r>
              <a:rPr lang="es-CL" dirty="0" smtClean="0"/>
              <a:t>Los conceptos vistos hoy los vamos a ver a lo largo de todo el curso.</a:t>
            </a:r>
          </a:p>
          <a:p>
            <a:pPr marL="0" indent="0">
              <a:buNone/>
            </a:pP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3891189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96096" y="1763557"/>
            <a:ext cx="2250280" cy="1658198"/>
          </a:xfrm>
        </p:spPr>
        <p:txBody>
          <a:bodyPr/>
          <a:lstStyle/>
          <a:p>
            <a:r>
              <a:rPr lang="es-CL" dirty="0" smtClean="0"/>
              <a:t>Gracias!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7206" y="4043081"/>
            <a:ext cx="8065294" cy="2294965"/>
          </a:xfrm>
        </p:spPr>
        <p:txBody>
          <a:bodyPr>
            <a:normAutofit/>
          </a:bodyPr>
          <a:lstStyle/>
          <a:p>
            <a:endParaRPr lang="es-PE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616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Aplicaciones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7206" y="1993393"/>
            <a:ext cx="4082723" cy="376618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CL" dirty="0" smtClean="0"/>
              <a:t> Videojuegos</a:t>
            </a:r>
            <a:endParaRPr lang="es-PE" dirty="0" smtClean="0"/>
          </a:p>
          <a:p>
            <a:pPr marL="358775" indent="0">
              <a:buFont typeface="Arial" panose="020B0604020202020204" pitchFamily="34" charset="0"/>
              <a:buChar char="•"/>
            </a:pPr>
            <a:r>
              <a:rPr lang="es-CL" dirty="0"/>
              <a:t> </a:t>
            </a:r>
            <a:r>
              <a:rPr lang="es-CL" dirty="0" smtClean="0"/>
              <a:t>50 billones de dólares anuales en ganancia (año 2015).</a:t>
            </a:r>
          </a:p>
          <a:p>
            <a:pPr marL="358775" indent="0">
              <a:buFont typeface="Arial" panose="020B0604020202020204" pitchFamily="34" charset="0"/>
              <a:buChar char="•"/>
            </a:pPr>
            <a:r>
              <a:rPr lang="es-CL" dirty="0"/>
              <a:t> </a:t>
            </a:r>
            <a:r>
              <a:rPr lang="es-CL" dirty="0" smtClean="0"/>
              <a:t>Deuda pública externa del Perú: ~ 25 billones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860" y="1737361"/>
            <a:ext cx="4187253" cy="235533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860" y="4181376"/>
            <a:ext cx="4187253" cy="208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0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Aplicaciones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7206" y="1993393"/>
            <a:ext cx="4154441" cy="376618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CL" dirty="0" smtClean="0"/>
              <a:t> Industria cinematográfica</a:t>
            </a:r>
          </a:p>
          <a:p>
            <a:pPr marL="358775" indent="0">
              <a:buFont typeface="Arial" panose="020B0604020202020204" pitchFamily="34" charset="0"/>
              <a:buChar char="•"/>
            </a:pPr>
            <a:r>
              <a:rPr lang="es-CL" dirty="0"/>
              <a:t> </a:t>
            </a:r>
            <a:r>
              <a:rPr lang="es-CL" dirty="0" smtClean="0"/>
              <a:t>Estudios </a:t>
            </a:r>
            <a:r>
              <a:rPr lang="es-CL" dirty="0" err="1" smtClean="0"/>
              <a:t>Dreamworks</a:t>
            </a:r>
            <a:r>
              <a:rPr lang="es-CL" dirty="0" smtClean="0"/>
              <a:t>, Pixar-Disney</a:t>
            </a:r>
          </a:p>
          <a:p>
            <a:pPr marL="358775" indent="0">
              <a:buFont typeface="Arial" panose="020B0604020202020204" pitchFamily="34" charset="0"/>
              <a:buChar char="•"/>
            </a:pPr>
            <a:r>
              <a:rPr lang="es-CL" dirty="0"/>
              <a:t> </a:t>
            </a:r>
            <a:r>
              <a:rPr lang="es-CL" dirty="0" smtClean="0"/>
              <a:t>800 millones de dólares por película en promedio</a:t>
            </a:r>
          </a:p>
          <a:p>
            <a:pPr>
              <a:buFont typeface="Arial" panose="020B0604020202020204" pitchFamily="34" charset="0"/>
              <a:buChar char="•"/>
            </a:pPr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441" y="1737361"/>
            <a:ext cx="2334307" cy="233430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774" y="3857414"/>
            <a:ext cx="4237906" cy="238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3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Aplicaciones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CL" dirty="0" smtClean="0"/>
              <a:t> Medicina</a:t>
            </a:r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" y="2657655"/>
            <a:ext cx="3505919" cy="350591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028" y="2657654"/>
            <a:ext cx="3675329" cy="350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3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Aplicaciones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CL" dirty="0" smtClean="0"/>
              <a:t> Diseño e Ingeniería</a:t>
            </a:r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353" y="241947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0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tropolitana">
  <a:themeElements>
    <a:clrScheme name="Metropolitana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a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TM03457491[[fn=Metrópoli]]</Template>
  <TotalTime>327</TotalTime>
  <Words>788</Words>
  <Application>Microsoft Office PowerPoint</Application>
  <PresentationFormat>Presentación en pantalla (4:3)</PresentationFormat>
  <Paragraphs>219</Paragraphs>
  <Slides>52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52</vt:i4>
      </vt:variant>
    </vt:vector>
  </HeadingPairs>
  <TitlesOfParts>
    <vt:vector size="56" baseType="lpstr">
      <vt:lpstr>Arial</vt:lpstr>
      <vt:lpstr>Calibri Light</vt:lpstr>
      <vt:lpstr>Cambria Math</vt:lpstr>
      <vt:lpstr>Metropolitana</vt:lpstr>
      <vt:lpstr>Computación Gráfica</vt:lpstr>
      <vt:lpstr>Presentación de PowerPoint</vt:lpstr>
      <vt:lpstr>Presentación de PowerPoint</vt:lpstr>
      <vt:lpstr>Computación Gráfica</vt:lpstr>
      <vt:lpstr>Computación Gráfica</vt:lpstr>
      <vt:lpstr>Aplicaciones</vt:lpstr>
      <vt:lpstr>Aplicaciones</vt:lpstr>
      <vt:lpstr>Aplicaciones</vt:lpstr>
      <vt:lpstr>Aplicaciones</vt:lpstr>
      <vt:lpstr>Nuestro curso</vt:lpstr>
      <vt:lpstr>Nuestro curso</vt:lpstr>
      <vt:lpstr>Estructura del Curso</vt:lpstr>
      <vt:lpstr>Estructura del Curso</vt:lpstr>
      <vt:lpstr>Estructura del Curso</vt:lpstr>
      <vt:lpstr>Estructura del Curso</vt:lpstr>
      <vt:lpstr>Estructura del Curso</vt:lpstr>
      <vt:lpstr>Estructura del Curso</vt:lpstr>
      <vt:lpstr>Estructura del Curso</vt:lpstr>
      <vt:lpstr>Estructura del Curso</vt:lpstr>
      <vt:lpstr>Estructura del Curso</vt:lpstr>
      <vt:lpstr>Estructura del Curso</vt:lpstr>
      <vt:lpstr>Estructura del Curso</vt:lpstr>
      <vt:lpstr>Estructura del Curso</vt:lpstr>
      <vt:lpstr>Estructura del Curso</vt:lpstr>
      <vt:lpstr>Estructura del Curso</vt:lpstr>
      <vt:lpstr>Bibliografía</vt:lpstr>
      <vt:lpstr>Bibliografía</vt:lpstr>
      <vt:lpstr>Bibliografía</vt:lpstr>
      <vt:lpstr>Recursos</vt:lpstr>
      <vt:lpstr>Quién soy?</vt:lpstr>
      <vt:lpstr>Investigación</vt:lpstr>
      <vt:lpstr>Preguntas?</vt:lpstr>
      <vt:lpstr>Vectores y Matrices</vt:lpstr>
      <vt:lpstr>Vectores</vt:lpstr>
      <vt:lpstr>Vectores - Propiedades</vt:lpstr>
      <vt:lpstr>Vectores - Propiedades</vt:lpstr>
      <vt:lpstr>Vectores - Propiedades</vt:lpstr>
      <vt:lpstr>Vectores - Propiedades</vt:lpstr>
      <vt:lpstr>Vectores – Producto punto</vt:lpstr>
      <vt:lpstr>Vectores - Norma</vt:lpstr>
      <vt:lpstr>Vectores - Ángulo</vt:lpstr>
      <vt:lpstr>Matrices</vt:lpstr>
      <vt:lpstr>Matrices</vt:lpstr>
      <vt:lpstr>Matrices - Operaciones</vt:lpstr>
      <vt:lpstr>Matrices - Operaciones</vt:lpstr>
      <vt:lpstr>Matrices - Operaciones</vt:lpstr>
      <vt:lpstr>Matrices - Operaciones</vt:lpstr>
      <vt:lpstr>Matrices - Operaciones</vt:lpstr>
      <vt:lpstr>Matrices - Operaciones</vt:lpstr>
      <vt:lpstr>Matrices - Inversa</vt:lpstr>
      <vt:lpstr>Resumen</vt:lpstr>
      <vt:lpstr>Gracias!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Gráficos en Computación</dc:title>
  <dc:creator>Ivan Sipiran</dc:creator>
  <cp:lastModifiedBy>Ivan Sipiran</cp:lastModifiedBy>
  <cp:revision>49</cp:revision>
  <dcterms:created xsi:type="dcterms:W3CDTF">2016-08-01T21:13:51Z</dcterms:created>
  <dcterms:modified xsi:type="dcterms:W3CDTF">2018-04-05T06:17:37Z</dcterms:modified>
</cp:coreProperties>
</file>